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318" r:id="rId5"/>
    <p:sldId id="319" r:id="rId6"/>
    <p:sldId id="320" r:id="rId7"/>
    <p:sldId id="259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96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78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26" r:id="rId38"/>
    <p:sldId id="328" r:id="rId39"/>
    <p:sldId id="329" r:id="rId40"/>
    <p:sldId id="330" r:id="rId41"/>
    <p:sldId id="321" r:id="rId42"/>
    <p:sldId id="292" r:id="rId43"/>
    <p:sldId id="293" r:id="rId44"/>
    <p:sldId id="294" r:id="rId45"/>
    <p:sldId id="295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22" r:id="rId68"/>
    <p:sldId id="323" r:id="rId69"/>
    <p:sldId id="324" r:id="rId70"/>
    <p:sldId id="325" r:id="rId71"/>
  </p:sldIdLst>
  <p:sldSz cx="12192000" cy="6858000"/>
  <p:notesSz cx="6858000" cy="9144000"/>
  <p:embeddedFontLst>
    <p:embeddedFont>
      <p:font typeface="Neo Sans Pro" panose="020B0504030504040204" pitchFamily="34" charset="0"/>
      <p:regular r:id="rId73"/>
      <p:bold r:id="rId74"/>
      <p:italic r:id="rId75"/>
      <p:boldItalic r:id="rId76"/>
    </p:embeddedFont>
    <p:embeddedFont>
      <p:font typeface="Neo Sans Pro Medium" panose="020B0504030504040204" pitchFamily="34" charset="0"/>
      <p:regular r:id="rId77"/>
      <p: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2A5601-93E2-5FB2-0FB1-6834F4971402}" name="Tracy Ratledge" initials="TR" userId="S::tracy.ratledge@intoglobal.com::da62878e-84b1-4113-b6b2-9701c1ea65f7" providerId="AD"/>
  <p188:author id="{FBC41702-2777-BA19-B06B-0DF266EC5D82}" name="Jen Robertson" initials="JR" userId="S::Jen.Robertson@intoglobal.com::d5516e21-12ff-4538-9b5a-640ba7a49f4d" providerId="AD"/>
  <p188:author id="{DF7CCA11-D859-EB1F-6F5B-02B7013BD445}" name="J Calinawagan" initials="" userId="S::J.Calinawagan@intoglobal.com::f8d3cf0b-4206-4c4b-a956-5f108cc49ae9" providerId="AD"/>
  <p188:author id="{7F790C9F-CC93-DE7C-141C-C8F2051F09DB}" name="J Calinawagan" initials="JC" userId="S::j.calinawagan@intoglobal.com::f8d3cf0b-4206-4c4b-a956-5f108cc49ae9" providerId="AD"/>
  <p188:author id="{14EFFFA7-D6C0-5523-1E75-2580279E4840}" name="Sabrina Wu" initials="SW" userId="S::Sabrina.Wu@intoglobal.com::b60f1f84-b17e-41c1-881e-89f11a6eafa3" providerId="AD"/>
  <p188:author id="{E7E67FC1-14BA-6FBC-AEC2-864E329A16E9}" name="Tracy Ratledge" initials="TR" userId="S::Tracy.Ratledge@intoglobal.com::da62878e-84b1-4113-b6b2-9701c1ea65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F6E"/>
    <a:srgbClr val="009A3C"/>
    <a:srgbClr val="DF5E3A"/>
    <a:srgbClr val="D73F09"/>
    <a:srgbClr val="172B5B"/>
    <a:srgbClr val="001F60"/>
    <a:srgbClr val="0A3B99"/>
    <a:srgbClr val="162947"/>
    <a:srgbClr val="1C3567"/>
    <a:srgbClr val="6BB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2"/>
    <p:restoredTop sz="94694"/>
  </p:normalViewPr>
  <p:slideViewPr>
    <p:cSldViewPr snapToGrid="0">
      <p:cViewPr varScale="1">
        <p:scale>
          <a:sx n="121" d="100"/>
          <a:sy n="121" d="100"/>
        </p:scale>
        <p:origin x="944" y="1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FD1EA-7971-2B46-A2CB-3222603688F6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82F03-F955-444B-A49B-7CF868A6B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6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8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9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1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03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9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7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82F03-F955-444B-A49B-7CF868A6BFB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0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74FB74-7C34-3904-5E95-5CE9345D1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661870-43B8-157B-E28F-B2E2F7A4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F58CE-21E7-0FC1-0A60-A257619B460E}"/>
              </a:ext>
            </a:extLst>
          </p:cNvPr>
          <p:cNvSpPr>
            <a:spLocks/>
          </p:cNvSpPr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8481A1C-3435-5B4A-F35B-364B277F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21" t="22720" r="12115" b="25624"/>
          <a:stretch/>
        </p:blipFill>
        <p:spPr>
          <a:xfrm>
            <a:off x="783056" y="6445398"/>
            <a:ext cx="860611" cy="2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0F72-0D09-B3FC-8320-04D51207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DFD94-70D8-C543-A5B8-99DC1B903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02059-B384-BF38-B995-9BCDB322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EDFBA-D9E7-9394-AD0A-1F987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14985-29AF-CC27-D25C-494332FF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7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4CA13-A272-C674-431F-5FCE8154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256AA-04EE-7541-7955-FDA02169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4C93A-02D6-2B7D-232E-97C0602A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200F8-611C-6DB7-4744-FDB84687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D578F-40D3-EF14-1577-83F33934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62F3-4D0F-8E48-DA83-95373FDC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BC77D-48B9-CE43-6D7C-9E43741C7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3A0B9-29F6-A7EA-A3FB-81B33B9D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66032-D24B-2255-2912-19E61A95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ACDC-A0C2-32DC-0CC3-F09AD564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A9FF3-6C90-6158-094B-EB1881292E8C}"/>
              </a:ext>
            </a:extLst>
          </p:cNvPr>
          <p:cNvSpPr>
            <a:spLocks/>
          </p:cNvSpPr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9B4F238-54D6-8A60-0642-5280D5BDD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21" t="22720" r="12115" b="25624"/>
          <a:stretch/>
        </p:blipFill>
        <p:spPr>
          <a:xfrm>
            <a:off x="783056" y="6445398"/>
            <a:ext cx="860611" cy="2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1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EB38-3DA8-EE5B-40A4-22B94C2B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C3CC-5763-5148-9013-BAE61D7B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6492-75FF-FCBD-D153-3C55C577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5F62B-D5EF-8EE5-3048-ADDD0307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F9C38-1606-BF46-0BAE-5F328C8B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BAF77-4B6C-9455-24F9-269C471FE654}"/>
              </a:ext>
            </a:extLst>
          </p:cNvPr>
          <p:cNvSpPr>
            <a:spLocks/>
          </p:cNvSpPr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7EED54-29E9-0C8B-3A83-D21553285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21" t="22720" r="12115" b="25624"/>
          <a:stretch/>
        </p:blipFill>
        <p:spPr>
          <a:xfrm>
            <a:off x="783056" y="6445398"/>
            <a:ext cx="860611" cy="2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CB18-2FD1-EB13-60E4-789B9856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D19FC-C14F-C6C9-C23D-89D928065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9B153-F8B9-9CF8-DAD5-CCD40D4D7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50714-913A-E310-9FB6-A2137287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C015F-5948-EED9-07EF-DE78A1D2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31A0C-9E53-77DA-5896-155FC4FD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4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45AC-C101-1288-3396-D2FDBB1C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A586F-98EC-EC80-73C0-2AA61186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CEBF1-2B42-D713-C3E1-B7284D8DC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41C7A-3373-A188-AE85-85860190C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6CABE-4AB8-1AA0-AF51-AFA892CF7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5AFDCA-5ECC-01FF-5B73-D663FEB7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CFF3B9-8460-031B-2AD2-F7C66BE9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50FFA-1F46-F94A-BCBA-2F3100E1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7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A667-3D0A-5669-C45D-737381E5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1AD39-0FCD-2792-F9F4-55D42964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A498A-8BD9-1EB6-D499-15875B0F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3160-14C2-6B56-C40A-330CECA0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168E6-37CC-C6B4-95BD-E93ECFF5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D5469-A9AF-A35C-4879-A4D6DE90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E4B46-6CA5-43C1-5CF8-845F26EF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C19D-B05B-5C85-1DB2-15EFDA58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5D83F-E667-BD6F-A051-0362F8519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720D2-FD7E-F13A-FEA6-25CB20267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A9EBA-273E-F848-F086-E4445E46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792A8-63ED-4C01-2329-F270B122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0244F-D233-DEC2-73BA-C6C77840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5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1D44-C838-FA09-5AE5-B1DAF1E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3CF6D-9C93-9339-D43F-4507B4121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60F72-95E6-D901-4A1C-A5D38C5B2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4FD4B-AF38-425C-16EF-740F9E54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54CF6-02EC-484C-E10C-6A970B50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BB084-086B-12C8-C91C-8A459E7B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1CA0-CDAB-F268-16E3-6F9C7CC3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9D1AA-B6D6-FE43-B7D2-260E8F23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4818A-FB22-A5ED-E713-ED5DEF12A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C33C2-BD1B-004A-987E-1DCC3045F03B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6B3EB-DB00-E67F-80BC-4944C7CB1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7B48-CE45-1594-C285-70BAEB92B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737C1-87EB-0C40-805E-A11DACD46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E41D3C6-C1F4-83BF-9944-C3F98F1C00C4}"/>
              </a:ext>
            </a:extLst>
          </p:cNvPr>
          <p:cNvSpPr txBox="1"/>
          <p:nvPr/>
        </p:nvSpPr>
        <p:spPr>
          <a:xfrm>
            <a:off x="7706856" y="1177385"/>
            <a:ext cx="3975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your degree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your career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your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8002C-ED92-53E8-D700-09972AF017D5}"/>
              </a:ext>
            </a:extLst>
          </p:cNvPr>
          <p:cNvSpPr txBox="1"/>
          <p:nvPr/>
        </p:nvSpPr>
        <p:spPr>
          <a:xfrm>
            <a:off x="5806691" y="2613392"/>
            <a:ext cx="59104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LIVE, LEARN AND</a:t>
            </a:r>
          </a:p>
          <a:p>
            <a:pPr algn="r"/>
            <a:r>
              <a:rPr lang="en-US" sz="50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WORK ABROAD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0A3FF-AC90-12EB-115A-C15BC2510D10}"/>
              </a:ext>
            </a:extLst>
          </p:cNvPr>
          <p:cNvSpPr txBox="1"/>
          <p:nvPr/>
        </p:nvSpPr>
        <p:spPr>
          <a:xfrm>
            <a:off x="7364090" y="4529558"/>
            <a:ext cx="42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US university network</a:t>
            </a:r>
          </a:p>
        </p:txBody>
      </p:sp>
    </p:spTree>
    <p:extLst>
      <p:ext uri="{BB962C8B-B14F-4D97-AF65-F5344CB8AC3E}">
        <p14:creationId xmlns:p14="http://schemas.microsoft.com/office/powerpoint/2010/main" val="2031815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7A5CE-07D6-93B1-96DB-A55E675DA224}"/>
              </a:ext>
            </a:extLst>
          </p:cNvPr>
          <p:cNvSpPr txBox="1"/>
          <p:nvPr/>
        </p:nvSpPr>
        <p:spPr>
          <a:xfrm>
            <a:off x="541358" y="1660621"/>
            <a:ext cx="5501899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91C74A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YOUR DESTINATION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91C74A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FOR HEALTH AND INNOVATION</a:t>
            </a:r>
            <a:endParaRPr lang="en-US" sz="3200" b="1" dirty="0">
              <a:solidFill>
                <a:srgbClr val="91C74A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62F9B-A1E4-8C98-60C5-BDF3BFB1B22F}"/>
              </a:ext>
            </a:extLst>
          </p:cNvPr>
          <p:cNvSpPr txBox="1"/>
          <p:nvPr/>
        </p:nvSpPr>
        <p:spPr>
          <a:xfrm>
            <a:off x="568734" y="3665711"/>
            <a:ext cx="29236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As a growing travel destination in the US, Birmingham has a rising food scene paired with greenery in our vibrant downtown district.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university hosts a highly ranked academic hospital for top-of-the-line medical research breakthroughs.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endParaRPr lang="en-PH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B562B-4E2E-737D-3B94-A06809335358}"/>
              </a:ext>
            </a:extLst>
          </p:cNvPr>
          <p:cNvSpPr txBox="1"/>
          <p:nvPr/>
        </p:nvSpPr>
        <p:spPr>
          <a:xfrm>
            <a:off x="570088" y="5567002"/>
            <a:ext cx="911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city's business community and the university come together to inform our top-ranked entrepreneurship program. With a booming start-up sector in town, explore where you career will take you in Birmingham.</a:t>
            </a:r>
            <a:endParaRPr lang="en-PH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787A8-82E9-0423-2BE7-9DD4F35474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8" y="682490"/>
            <a:ext cx="4009476" cy="4677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C3FF21-F5D8-DFCE-3A15-A48A8D6625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86233" y="3759200"/>
            <a:ext cx="2189799" cy="1406691"/>
            <a:chOff x="4226560" y="4144642"/>
            <a:chExt cx="1589779" cy="10212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4884D3-9D0F-6DCB-D037-9FB44BFF6E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26560" y="4145280"/>
              <a:ext cx="1589779" cy="102061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1AFE93-1F0D-2F57-B317-B1FBE705B69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1342" y="4144642"/>
              <a:ext cx="1580614" cy="842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16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>
            <a:extLst>
              <a:ext uri="{FF2B5EF4-FFF2-40B4-BE49-F238E27FC236}">
                <a16:creationId xmlns:a16="http://schemas.microsoft.com/office/drawing/2014/main" id="{20F1ACE4-8C42-EA8C-81E3-33AF41D9B961}"/>
              </a:ext>
            </a:extLst>
          </p:cNvPr>
          <p:cNvSpPr txBox="1"/>
          <p:nvPr/>
        </p:nvSpPr>
        <p:spPr>
          <a:xfrm>
            <a:off x="8158234" y="2184344"/>
            <a:ext cx="341193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GB" sz="1500" b="1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100% Research Placement</a:t>
            </a:r>
          </a:p>
          <a:p>
            <a:pPr marL="179705" indent="-179705"/>
            <a:r>
              <a:rPr lang="en-GB" sz="1500" b="1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Undergraduates </a:t>
            </a: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5E8A78AD-3A06-7EF1-B2DF-172D5147DB95}"/>
              </a:ext>
            </a:extLst>
          </p:cNvPr>
          <p:cNvSpPr txBox="1">
            <a:spLocks/>
          </p:cNvSpPr>
          <p:nvPr/>
        </p:nvSpPr>
        <p:spPr>
          <a:xfrm>
            <a:off x="3883093" y="891920"/>
            <a:ext cx="7176791" cy="888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2800" b="1" spc="-110" dirty="0">
                <a:solidFill>
                  <a:srgbClr val="00704A"/>
                </a:solidFill>
                <a:latin typeface="Neo Sans Pro" panose="020B0504030504040204" pitchFamily="34" charset="0"/>
              </a:rPr>
              <a:t>Why</a:t>
            </a:r>
            <a:r>
              <a:rPr lang="en-PH" sz="2800" b="1" spc="-210" dirty="0">
                <a:solidFill>
                  <a:srgbClr val="00704A"/>
                </a:solidFill>
                <a:latin typeface="Neo Sans Pro" panose="020B0504030504040204" pitchFamily="34" charset="0"/>
              </a:rPr>
              <a:t> </a:t>
            </a:r>
            <a:r>
              <a:rPr lang="en-PH" sz="2800" b="1" spc="-110" dirty="0">
                <a:solidFill>
                  <a:srgbClr val="00704A"/>
                </a:solidFill>
                <a:latin typeface="Neo Sans Pro" panose="020B0504030504040204" pitchFamily="34" charset="0"/>
              </a:rPr>
              <a:t>The University of Alabama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2800" b="1" spc="-110" dirty="0">
                <a:solidFill>
                  <a:srgbClr val="00704A"/>
                </a:solidFill>
                <a:latin typeface="Neo Sans Pro" panose="020B0504030504040204" pitchFamily="34" charset="0"/>
              </a:rPr>
              <a:t>at Birmingham?</a:t>
            </a:r>
            <a:endParaRPr lang="en-PH" sz="2800" b="1" spc="-105" dirty="0">
              <a:solidFill>
                <a:srgbClr val="00704A"/>
              </a:solidFill>
              <a:latin typeface="Neo Sans Pro" panose="020B0504030504040204" pitchFamily="34" charset="0"/>
            </a:endParaRPr>
          </a:p>
        </p:txBody>
      </p:sp>
      <p:sp>
        <p:nvSpPr>
          <p:cNvPr id="20" name="object 29">
            <a:extLst>
              <a:ext uri="{FF2B5EF4-FFF2-40B4-BE49-F238E27FC236}">
                <a16:creationId xmlns:a16="http://schemas.microsoft.com/office/drawing/2014/main" id="{72ADB36C-C304-CB00-C3A8-95B558B9D260}"/>
              </a:ext>
            </a:extLst>
          </p:cNvPr>
          <p:cNvSpPr txBox="1"/>
          <p:nvPr/>
        </p:nvSpPr>
        <p:spPr>
          <a:xfrm>
            <a:off x="7929182" y="5177564"/>
            <a:ext cx="3783175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MULTIDISCIPLINARY BIOMEDICAL SCIENCES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MBA</a:t>
            </a: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NURSING</a:t>
            </a:r>
            <a:endParaRPr lang="en-US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035144-FCB5-8BB3-F2E0-42B81E62CF42}"/>
              </a:ext>
            </a:extLst>
          </p:cNvPr>
          <p:cNvSpPr txBox="1"/>
          <p:nvPr/>
        </p:nvSpPr>
        <p:spPr>
          <a:xfrm>
            <a:off x="4636200" y="2166482"/>
            <a:ext cx="387191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500" b="1" dirty="0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8% Best Global University</a:t>
            </a:r>
            <a:endParaRPr lang="en-GB" sz="1500" dirty="0">
              <a:solidFill>
                <a:srgbClr val="00704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GB" sz="1200" i="1" dirty="0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5FBAFC-5174-44D7-5C5E-7AA562202726}"/>
              </a:ext>
            </a:extLst>
          </p:cNvPr>
          <p:cNvSpPr txBox="1"/>
          <p:nvPr/>
        </p:nvSpPr>
        <p:spPr>
          <a:xfrm>
            <a:off x="4628716" y="3093583"/>
            <a:ext cx="3701142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500" b="1" dirty="0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Birmingham Is The No. 64 Best City</a:t>
            </a:r>
          </a:p>
          <a:p>
            <a:pPr marL="179705" indent="-179705"/>
            <a:r>
              <a:rPr lang="en-GB" sz="1500" b="1" dirty="0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 Start A Business</a:t>
            </a:r>
            <a:endParaRPr lang="en-GB" sz="1500" dirty="0">
              <a:solidFill>
                <a:srgbClr val="00704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GB" sz="1200" i="1" dirty="0">
                <a:solidFill>
                  <a:srgbClr val="00704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WalletHub 2023</a:t>
            </a:r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B30B744D-BB0C-7F6D-37DF-9905E30C1C1D}"/>
              </a:ext>
            </a:extLst>
          </p:cNvPr>
          <p:cNvSpPr txBox="1"/>
          <p:nvPr/>
        </p:nvSpPr>
        <p:spPr>
          <a:xfrm>
            <a:off x="3762525" y="5192407"/>
            <a:ext cx="3769684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BIOTECHNOLOGY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ELECTRICAL AND COMPUTER ENGINEERING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PUBLIC HEALTH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F37C4629-972A-DC43-6EDB-1406F4E4BDEB}"/>
              </a:ext>
            </a:extLst>
          </p:cNvPr>
          <p:cNvSpPr txBox="1">
            <a:spLocks/>
          </p:cNvSpPr>
          <p:nvPr/>
        </p:nvSpPr>
        <p:spPr>
          <a:xfrm>
            <a:off x="6276625" y="4430098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0704A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1A8D2B-B470-E0A1-370C-0A9D5953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655" y="5316297"/>
            <a:ext cx="176686" cy="1766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4F6252-3A72-7263-2B67-5AFBCDBD3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655" y="5662617"/>
            <a:ext cx="176686" cy="1766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98A6F0-7A55-75A6-5784-B86F7B66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655" y="5997490"/>
            <a:ext cx="176686" cy="1766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FB96A6-658E-9E26-042E-1E8F5AB8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782" y="5301307"/>
            <a:ext cx="176686" cy="176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FE32BE-AF4D-E846-28F0-10C4AD1DC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782" y="5647627"/>
            <a:ext cx="176686" cy="1766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0A477B-069A-B960-E51D-65EF76A7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782" y="5982500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65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2">
            <a:extLst>
              <a:ext uri="{FF2B5EF4-FFF2-40B4-BE49-F238E27FC236}">
                <a16:creationId xmlns:a16="http://schemas.microsoft.com/office/drawing/2014/main" id="{AB04E53A-161B-F4CB-82F6-01A00487F601}"/>
              </a:ext>
            </a:extLst>
          </p:cNvPr>
          <p:cNvSpPr txBox="1"/>
          <p:nvPr/>
        </p:nvSpPr>
        <p:spPr>
          <a:xfrm>
            <a:off x="9476964" y="894983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rgbClr val="FFFDFD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rgbClr val="FFFDFD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rgbClr val="FFFDFD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  <a:endParaRPr sz="2500" b="1" dirty="0"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rgbClr val="FFFDFD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latin typeface="Calibri"/>
              <a:cs typeface="Calibri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74B55EAA-65D6-9379-2B2F-F5F7AB872C60}"/>
              </a:ext>
            </a:extLst>
          </p:cNvPr>
          <p:cNvSpPr txBox="1"/>
          <p:nvPr/>
        </p:nvSpPr>
        <p:spPr>
          <a:xfrm>
            <a:off x="9525600" y="2574545"/>
            <a:ext cx="1859901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22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rgbClr val="F9F7F7"/>
                </a:solidFill>
                <a:latin typeface="Calibri"/>
                <a:cs typeface="Calibri"/>
              </a:rPr>
              <a:t>Public Health </a:t>
            </a:r>
          </a:p>
          <a:p>
            <a:pPr marR="5080"/>
            <a:r>
              <a:rPr lang="en-US" sz="1400" dirty="0">
                <a:solidFill>
                  <a:srgbClr val="F9F7F7"/>
                </a:solidFill>
                <a:latin typeface="Calibri"/>
                <a:cs typeface="Calibri"/>
              </a:rPr>
              <a:t>Program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7F187824-B634-7D6B-B5EF-5C84EFD2D6FC}"/>
              </a:ext>
            </a:extLst>
          </p:cNvPr>
          <p:cNvSpPr txBox="1"/>
          <p:nvPr/>
        </p:nvSpPr>
        <p:spPr>
          <a:xfrm>
            <a:off x="9496572" y="3947237"/>
            <a:ext cx="1962602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35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spc="-45" dirty="0">
                <a:solidFill>
                  <a:srgbClr val="F9F7F7"/>
                </a:solidFill>
                <a:latin typeface="Calibri"/>
                <a:cs typeface="Calibri"/>
              </a:rPr>
              <a:t>Best Medical</a:t>
            </a:r>
          </a:p>
          <a:p>
            <a:pPr marR="5080"/>
            <a:r>
              <a:rPr lang="en-US" sz="1400" spc="-45" dirty="0">
                <a:solidFill>
                  <a:srgbClr val="F9F7F7"/>
                </a:solidFill>
                <a:latin typeface="Calibri"/>
                <a:cs typeface="Calibri"/>
              </a:rPr>
              <a:t>School: Research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B5FD9915-C602-B3B6-FD14-0872367BD19D}"/>
              </a:ext>
            </a:extLst>
          </p:cNvPr>
          <p:cNvSpPr txBox="1"/>
          <p:nvPr/>
        </p:nvSpPr>
        <p:spPr>
          <a:xfrm>
            <a:off x="6575534" y="962088"/>
            <a:ext cx="2082867" cy="76174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64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>
              <a:spcBef>
                <a:spcPts val="300"/>
              </a:spcBef>
            </a:pPr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PUBLIC SCHOOL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F4DD9681-7369-76CD-CDC4-88F4C3231C8B}"/>
              </a:ext>
            </a:extLst>
          </p:cNvPr>
          <p:cNvSpPr txBox="1"/>
          <p:nvPr/>
        </p:nvSpPr>
        <p:spPr>
          <a:xfrm>
            <a:off x="6575534" y="2900885"/>
            <a:ext cx="2082867" cy="9694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#9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 OF SCIENCE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NURSING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F11CC3DB-E2F2-A4BC-10CD-1A17E8B4A0B0}"/>
              </a:ext>
            </a:extLst>
          </p:cNvPr>
          <p:cNvSpPr txBox="1"/>
          <p:nvPr/>
        </p:nvSpPr>
        <p:spPr>
          <a:xfrm>
            <a:off x="6575534" y="4939152"/>
            <a:ext cx="2082867" cy="9694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CARE MANAGEMENT PROGRAM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9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07932-4F74-7521-A2ED-341833626263}"/>
              </a:ext>
            </a:extLst>
          </p:cNvPr>
          <p:cNvSpPr txBox="1"/>
          <p:nvPr/>
        </p:nvSpPr>
        <p:spPr>
          <a:xfrm>
            <a:off x="547606" y="1952325"/>
            <a:ext cx="5501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UNLOCK</a:t>
            </a:r>
          </a:p>
          <a:p>
            <a:r>
              <a:rPr lang="en-US" sz="32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WASHINGTON D.C.</a:t>
            </a:r>
          </a:p>
          <a:p>
            <a:r>
              <a:rPr lang="en-US" sz="32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CAREER CONNECTIONS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F6DB6-A689-9775-AF34-51A6FF49FC61}"/>
              </a:ext>
            </a:extLst>
          </p:cNvPr>
          <p:cNvSpPr txBox="1"/>
          <p:nvPr/>
        </p:nvSpPr>
        <p:spPr>
          <a:xfrm>
            <a:off x="572761" y="3859072"/>
            <a:ext cx="2853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Mason offers more than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200 undergraduate, graduate degrees and numerous minors and certificate programs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to customize your education and meet your career and personal goals.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FA2153-BE2A-3C75-F6D3-01D7BC72760A}"/>
              </a:ext>
            </a:extLst>
          </p:cNvPr>
          <p:cNvSpPr txBox="1"/>
          <p:nvPr/>
        </p:nvSpPr>
        <p:spPr>
          <a:xfrm>
            <a:off x="597607" y="5562201"/>
            <a:ext cx="735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Earn your degree near Washington D.C. and the Northern Virginia tech sector where Amazon HQ and tech leaders innovate the industry. </a:t>
            </a:r>
            <a:endParaRPr lang="en-PH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text with yellow and black background&#10;&#10;Description automatically generated">
            <a:extLst>
              <a:ext uri="{FF2B5EF4-FFF2-40B4-BE49-F238E27FC236}">
                <a16:creationId xmlns:a16="http://schemas.microsoft.com/office/drawing/2014/main" id="{6D16FDC3-AD9B-6C8E-9BAE-0C04F2908C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15" y="545166"/>
            <a:ext cx="1561102" cy="10082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143EB0-EC3E-E28D-17BA-24D04FBF18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88799" y="3773714"/>
            <a:ext cx="2168560" cy="1392177"/>
            <a:chOff x="4226560" y="4145280"/>
            <a:chExt cx="1589779" cy="10206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0B9840-9313-79BE-C7AC-A350002D68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4909" y="4154054"/>
              <a:ext cx="1512454" cy="100830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7AF90B-785B-5751-45BD-85A50A994F3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26560" y="4145280"/>
              <a:ext cx="1589779" cy="102061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696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">
            <a:extLst>
              <a:ext uri="{FF2B5EF4-FFF2-40B4-BE49-F238E27FC236}">
                <a16:creationId xmlns:a16="http://schemas.microsoft.com/office/drawing/2014/main" id="{38587B56-8540-8ED3-C405-629FF6F44F0B}"/>
              </a:ext>
            </a:extLst>
          </p:cNvPr>
          <p:cNvSpPr txBox="1">
            <a:spLocks/>
          </p:cNvSpPr>
          <p:nvPr/>
        </p:nvSpPr>
        <p:spPr>
          <a:xfrm>
            <a:off x="3883093" y="9427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</a:rPr>
              <a:t>Why George Mason University?</a:t>
            </a:r>
          </a:p>
        </p:txBody>
      </p:sp>
      <p:sp>
        <p:nvSpPr>
          <p:cNvPr id="4" name="object 29">
            <a:extLst>
              <a:ext uri="{FF2B5EF4-FFF2-40B4-BE49-F238E27FC236}">
                <a16:creationId xmlns:a16="http://schemas.microsoft.com/office/drawing/2014/main" id="{7B00E061-58FE-7E14-0F5B-4BBC901F4546}"/>
              </a:ext>
            </a:extLst>
          </p:cNvPr>
          <p:cNvSpPr txBox="1"/>
          <p:nvPr/>
        </p:nvSpPr>
        <p:spPr>
          <a:xfrm>
            <a:off x="8314696" y="5002054"/>
            <a:ext cx="3783175" cy="136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rgbClr val="00704A"/>
                </a:solidFill>
                <a:latin typeface="Calibri"/>
                <a:cs typeface="Calibri"/>
              </a:rPr>
              <a:t>BUSINESS</a:t>
            </a:r>
            <a:endParaRPr lang="en-PH" sz="1500" b="1">
              <a:solidFill>
                <a:srgbClr val="00704A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rgbClr val="00704A"/>
                </a:solidFill>
                <a:latin typeface="Calibri"/>
                <a:cs typeface="Calibri"/>
              </a:rPr>
              <a:t>PUBLIC POLICY</a:t>
            </a: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rgbClr val="00704A"/>
                </a:solidFill>
                <a:latin typeface="Calibri"/>
                <a:cs typeface="Calibri"/>
              </a:rPr>
              <a:t>PUBLIC HEALTH</a:t>
            </a: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rgbClr val="00704A"/>
                </a:solidFill>
                <a:latin typeface="Calibri"/>
                <a:cs typeface="Calibri"/>
              </a:rPr>
              <a:t>DATA ANALYTICS ENGINEERING</a:t>
            </a:r>
            <a:endParaRPr lang="en-US" sz="1500">
              <a:solidFill>
                <a:srgbClr val="00704A"/>
              </a:solidFill>
              <a:latin typeface="Calibri"/>
              <a:cs typeface="Calibri"/>
            </a:endParaRP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5729D310-FA7A-3C45-23DC-A4FE3EDAFDAA}"/>
              </a:ext>
            </a:extLst>
          </p:cNvPr>
          <p:cNvSpPr txBox="1"/>
          <p:nvPr/>
        </p:nvSpPr>
        <p:spPr>
          <a:xfrm>
            <a:off x="4513905" y="5001907"/>
            <a:ext cx="3769684" cy="136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rgbClr val="00704A"/>
                </a:solidFill>
                <a:latin typeface="Calibri"/>
                <a:cs typeface="Calibri"/>
              </a:rPr>
              <a:t>COMPUTER SCIENCE</a:t>
            </a:r>
            <a:endParaRPr lang="en-PH" sz="1500">
              <a:solidFill>
                <a:srgbClr val="00704A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00704A"/>
                </a:solidFill>
                <a:latin typeface="Calibri"/>
                <a:cs typeface="Calibri"/>
              </a:rPr>
              <a:t>COMPUTER ENGINEERING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00704A"/>
                </a:solidFill>
                <a:latin typeface="Calibri"/>
                <a:cs typeface="Calibri"/>
              </a:rPr>
              <a:t>HEALTH INFORMATICS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00704A"/>
                </a:solidFill>
                <a:latin typeface="Calibri"/>
                <a:cs typeface="Calibri"/>
              </a:rPr>
              <a:t>BUSINESS ANALYTICS</a:t>
            </a:r>
            <a:endParaRPr lang="en-PH" sz="1500">
              <a:solidFill>
                <a:srgbClr val="00704A"/>
              </a:solidFill>
              <a:latin typeface="Calibri"/>
              <a:cs typeface="Calibri"/>
            </a:endParaRP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7D01C143-F626-7C19-501A-ACB2E707EF64}"/>
              </a:ext>
            </a:extLst>
          </p:cNvPr>
          <p:cNvSpPr txBox="1">
            <a:spLocks/>
          </p:cNvSpPr>
          <p:nvPr/>
        </p:nvSpPr>
        <p:spPr>
          <a:xfrm>
            <a:off x="6290072" y="4419533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0704A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3DC00-EF69-723C-6E5E-08CC5D4C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99" y="5124341"/>
            <a:ext cx="177520" cy="177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70E210-1F6F-59A1-5271-D60BBA9CF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99" y="5471347"/>
            <a:ext cx="177520" cy="177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F8821-6995-235E-BB68-B6526768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99" y="5812589"/>
            <a:ext cx="177520" cy="177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D8AA9-5467-E1B1-4FFC-E45939A2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99" y="6158831"/>
            <a:ext cx="177520" cy="177520"/>
          </a:xfrm>
          <a:prstGeom prst="rect">
            <a:avLst/>
          </a:prstGeom>
        </p:spPr>
      </p:pic>
      <p:sp>
        <p:nvSpPr>
          <p:cNvPr id="22" name="object 10">
            <a:extLst>
              <a:ext uri="{FF2B5EF4-FFF2-40B4-BE49-F238E27FC236}">
                <a16:creationId xmlns:a16="http://schemas.microsoft.com/office/drawing/2014/main" id="{2D166F4F-D55F-9613-4D55-8C2D96105BBC}"/>
              </a:ext>
            </a:extLst>
          </p:cNvPr>
          <p:cNvSpPr txBox="1"/>
          <p:nvPr/>
        </p:nvSpPr>
        <p:spPr>
          <a:xfrm>
            <a:off x="4226204" y="3009844"/>
            <a:ext cx="3411939" cy="7001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Washington, DC is the No. 4 Tech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Talent Market in the US</a:t>
            </a:r>
            <a:endParaRPr lang="en-US" sz="1500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CBRE 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E99F50-9DD0-6B46-7EC7-C089EFC5E45F}"/>
              </a:ext>
            </a:extLst>
          </p:cNvPr>
          <p:cNvSpPr txBox="1"/>
          <p:nvPr/>
        </p:nvSpPr>
        <p:spPr>
          <a:xfrm>
            <a:off x="4107770" y="1721982"/>
            <a:ext cx="387191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#1 Young US University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Times Higher Education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467567-64D9-B296-A1A5-9F771CDA45A6}"/>
              </a:ext>
            </a:extLst>
          </p:cNvPr>
          <p:cNvSpPr txBox="1"/>
          <p:nvPr/>
        </p:nvSpPr>
        <p:spPr>
          <a:xfrm>
            <a:off x="7846786" y="1721983"/>
            <a:ext cx="3701142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Cost Of Living In Northern Virginia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Is 23% Lower Than San Francisco</a:t>
            </a: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Nerd Wallet’s Cost of Living Calculator</a:t>
            </a: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F3E3A051-504D-8855-EA49-8B64BF76DA5D}"/>
              </a:ext>
            </a:extLst>
          </p:cNvPr>
          <p:cNvSpPr txBox="1"/>
          <p:nvPr/>
        </p:nvSpPr>
        <p:spPr>
          <a:xfrm>
            <a:off x="7963892" y="3009844"/>
            <a:ext cx="3411939" cy="661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#9 Best University for</a:t>
            </a:r>
          </a:p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Cybersecurity in the World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EduRank 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792231-6E8D-969C-90B0-C5433389A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65" y="5124341"/>
            <a:ext cx="177520" cy="17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301FD-F02A-63E5-EFAA-57FF778E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65" y="5471347"/>
            <a:ext cx="177520" cy="17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4219A-9BAF-D10C-4A3C-3D0DFE537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65" y="5812589"/>
            <a:ext cx="177520" cy="177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DE2-AC75-58EA-41D7-243081AF7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65" y="6158831"/>
            <a:ext cx="177520" cy="1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6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17E94D-EE86-4C60-4FB6-47AA1933AEEF}"/>
              </a:ext>
            </a:extLst>
          </p:cNvPr>
          <p:cNvSpPr txBox="1"/>
          <p:nvPr/>
        </p:nvSpPr>
        <p:spPr>
          <a:xfrm>
            <a:off x="9458792" y="885519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rgbClr val="017348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rgbClr val="017348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rgbClr val="017348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rgbClr val="017348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solidFill>
                <a:srgbClr val="017348"/>
              </a:solidFill>
              <a:latin typeface="Calibri"/>
              <a:cs typeface="Calibri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08BF8F3-0405-2BC3-4278-647939F982FE}"/>
              </a:ext>
            </a:extLst>
          </p:cNvPr>
          <p:cNvSpPr txBox="1"/>
          <p:nvPr/>
        </p:nvSpPr>
        <p:spPr>
          <a:xfrm>
            <a:off x="6703639" y="886440"/>
            <a:ext cx="2082867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20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MOST INNOVATIVE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SCHOOL 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09F56C6-943A-C6FA-8160-5B3C7DD54DAA}"/>
              </a:ext>
            </a:extLst>
          </p:cNvPr>
          <p:cNvSpPr txBox="1"/>
          <p:nvPr/>
        </p:nvSpPr>
        <p:spPr>
          <a:xfrm>
            <a:off x="6716339" y="3016289"/>
            <a:ext cx="2082867" cy="7386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#51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PUBLIC SCHOOL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89D0C3F-9F82-A696-E72C-82B262328517}"/>
              </a:ext>
            </a:extLst>
          </p:cNvPr>
          <p:cNvSpPr txBox="1"/>
          <p:nvPr/>
        </p:nvSpPr>
        <p:spPr>
          <a:xfrm>
            <a:off x="6703639" y="5054555"/>
            <a:ext cx="2082867" cy="7386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#105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UNIVERSITY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FAC7AC7-F89D-B150-CBAB-3DB4FD6DA603}"/>
              </a:ext>
            </a:extLst>
          </p:cNvPr>
          <p:cNvSpPr txBox="1"/>
          <p:nvPr/>
        </p:nvSpPr>
        <p:spPr>
          <a:xfrm>
            <a:off x="9477761" y="2587057"/>
            <a:ext cx="2082867" cy="9694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34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Public Policy Analysis Program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DE46630-C926-3F24-089E-A06AC1CFF881}"/>
              </a:ext>
            </a:extLst>
          </p:cNvPr>
          <p:cNvSpPr txBox="1"/>
          <p:nvPr/>
        </p:nvSpPr>
        <p:spPr>
          <a:xfrm>
            <a:off x="9503161" y="3945136"/>
            <a:ext cx="2082867" cy="9694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#65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Computer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Science Program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969D573-CFFA-CCC0-825C-E43BAA97A0CB}"/>
              </a:ext>
            </a:extLst>
          </p:cNvPr>
          <p:cNvSpPr txBox="1"/>
          <p:nvPr/>
        </p:nvSpPr>
        <p:spPr>
          <a:xfrm>
            <a:off x="9528561" y="5290807"/>
            <a:ext cx="2082867" cy="9694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#84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Undergraduate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Business Program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4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12504D-3BC6-70A7-87E7-ADA9E70A9CC9}"/>
              </a:ext>
            </a:extLst>
          </p:cNvPr>
          <p:cNvSpPr txBox="1"/>
          <p:nvPr/>
        </p:nvSpPr>
        <p:spPr>
          <a:xfrm>
            <a:off x="8243685" y="1624658"/>
            <a:ext cx="2308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MASON </a:t>
            </a:r>
          </a:p>
          <a:p>
            <a:r>
              <a:rPr lang="en-US" sz="32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KOREA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EC653-6039-DA92-6039-200FE9286611}"/>
              </a:ext>
            </a:extLst>
          </p:cNvPr>
          <p:cNvSpPr txBox="1"/>
          <p:nvPr/>
        </p:nvSpPr>
        <p:spPr>
          <a:xfrm>
            <a:off x="8265694" y="3022291"/>
            <a:ext cx="291164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Study in two global business</a:t>
            </a:r>
          </a:p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hubs: students have a unique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3+1 opportunity to spend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three years a Mason Korea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and one year at Mason's main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campus in Virginia.</a:t>
            </a:r>
          </a:p>
          <a:p>
            <a:pPr marL="179705" indent="-179705"/>
            <a:endParaRPr lang="en-US" sz="15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Mason Korea’s campus is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located in Songdo, South Korea. </a:t>
            </a:r>
          </a:p>
        </p:txBody>
      </p:sp>
    </p:spTree>
    <p:extLst>
      <p:ext uri="{BB962C8B-B14F-4D97-AF65-F5344CB8AC3E}">
        <p14:creationId xmlns:p14="http://schemas.microsoft.com/office/powerpoint/2010/main" val="718777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FCEA3-BD79-CB8C-F67D-EDA4DACA5D79}"/>
              </a:ext>
            </a:extLst>
          </p:cNvPr>
          <p:cNvSpPr txBox="1"/>
          <p:nvPr/>
        </p:nvSpPr>
        <p:spPr>
          <a:xfrm>
            <a:off x="559109" y="2188210"/>
            <a:ext cx="5501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31F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NEXT-LEVEL VALUE</a:t>
            </a:r>
          </a:p>
          <a:p>
            <a:r>
              <a:rPr lang="en-US" sz="3200" b="1" dirty="0">
                <a:solidFill>
                  <a:srgbClr val="C31F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NEAR NEW YORK CITY</a:t>
            </a:r>
            <a:endParaRPr lang="en-US" sz="3200" b="1" dirty="0">
              <a:solidFill>
                <a:srgbClr val="C31F33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9FE79-852A-C965-9DF4-D697C173F9D2}"/>
              </a:ext>
            </a:extLst>
          </p:cNvPr>
          <p:cNvSpPr txBox="1"/>
          <p:nvPr/>
        </p:nvSpPr>
        <p:spPr>
          <a:xfrm>
            <a:off x="572091" y="4334193"/>
            <a:ext cx="2226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Montclair State University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is a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top 100 public university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located in Montclair, New Jersey.</a:t>
            </a:r>
            <a:endParaRPr lang="en-PH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ADB76-5679-4E38-9E30-EBF0A98DE914}"/>
              </a:ext>
            </a:extLst>
          </p:cNvPr>
          <p:cNvSpPr txBox="1"/>
          <p:nvPr/>
        </p:nvSpPr>
        <p:spPr>
          <a:xfrm>
            <a:off x="577657" y="5579186"/>
            <a:ext cx="736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Join a vibrant on-campus community with the convenience of university resources to enhance your studies and your overall US university experience. </a:t>
            </a:r>
            <a:endParaRPr lang="en-PH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6E4A2A40-0091-40DC-DED6-8F601F6BCC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08" y="683045"/>
            <a:ext cx="2424083" cy="4832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FB2A2F-B3F3-9772-1064-0897B46A05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97526" y="3773715"/>
            <a:ext cx="2168559" cy="1392176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573733-8046-9283-1A3E-EB7A19E9D1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649" y="3806371"/>
            <a:ext cx="2168626" cy="13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45C9D24B-23FE-DE44-6D9F-3690838760D8}"/>
              </a:ext>
            </a:extLst>
          </p:cNvPr>
          <p:cNvSpPr txBox="1"/>
          <p:nvPr/>
        </p:nvSpPr>
        <p:spPr>
          <a:xfrm>
            <a:off x="4573095" y="2806644"/>
            <a:ext cx="341193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More Than 60 Countries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Represented on Campus</a:t>
            </a:r>
            <a:endParaRPr lang="en-US" sz="1500" b="1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88264074-1FE2-E647-00CF-EABBB4772B32}"/>
              </a:ext>
            </a:extLst>
          </p:cNvPr>
          <p:cNvSpPr txBox="1">
            <a:spLocks/>
          </p:cNvSpPr>
          <p:nvPr/>
        </p:nvSpPr>
        <p:spPr>
          <a:xfrm>
            <a:off x="3883093" y="9554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Montclair State University?</a:t>
            </a:r>
          </a:p>
        </p:txBody>
      </p:sp>
      <p:sp>
        <p:nvSpPr>
          <p:cNvPr id="4" name="object 29">
            <a:extLst>
              <a:ext uri="{FF2B5EF4-FFF2-40B4-BE49-F238E27FC236}">
                <a16:creationId xmlns:a16="http://schemas.microsoft.com/office/drawing/2014/main" id="{A5A12D54-0214-29A4-785C-7A497216C9AF}"/>
              </a:ext>
            </a:extLst>
          </p:cNvPr>
          <p:cNvSpPr txBox="1"/>
          <p:nvPr/>
        </p:nvSpPr>
        <p:spPr>
          <a:xfrm>
            <a:off x="8264108" y="5197037"/>
            <a:ext cx="378317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indent="-179705"/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Combined </a:t>
            </a: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COMPUTER SCIENCE</a:t>
            </a:r>
          </a:p>
          <a:p>
            <a:pPr marL="179705" indent="-179705"/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Degree</a:t>
            </a:r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with </a:t>
            </a: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CYBERSECURITY</a:t>
            </a:r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and</a:t>
            </a:r>
          </a:p>
          <a:p>
            <a:pPr marL="179705" indent="-179705"/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DATA ANALYTICS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6146-8D41-BC93-95CE-2FE100CF5FED}"/>
              </a:ext>
            </a:extLst>
          </p:cNvPr>
          <p:cNvSpPr txBox="1"/>
          <p:nvPr/>
        </p:nvSpPr>
        <p:spPr>
          <a:xfrm>
            <a:off x="4463370" y="1899782"/>
            <a:ext cx="38719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Safest Campuses in America</a:t>
            </a:r>
            <a:endParaRPr lang="en-US" sz="1500" i="1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Niche.com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7BF4A-842B-268C-416C-6A52F8F7AF99}"/>
              </a:ext>
            </a:extLst>
          </p:cNvPr>
          <p:cNvSpPr txBox="1"/>
          <p:nvPr/>
        </p:nvSpPr>
        <p:spPr>
          <a:xfrm>
            <a:off x="7910286" y="1899783"/>
            <a:ext cx="37011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93% Of Graduates Are</a:t>
            </a:r>
          </a:p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Employed </a:t>
            </a: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after earning their</a:t>
            </a:r>
          </a:p>
          <a:p>
            <a:pPr marL="179705" indent="-179705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undergraduate degree 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16623A02-E464-041A-C7C9-AC723FD44059}"/>
              </a:ext>
            </a:extLst>
          </p:cNvPr>
          <p:cNvSpPr txBox="1"/>
          <p:nvPr/>
        </p:nvSpPr>
        <p:spPr>
          <a:xfrm>
            <a:off x="4401870" y="5196890"/>
            <a:ext cx="3769684" cy="1477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indent="-179705"/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STEM-DESIGNATED MBA</a:t>
            </a:r>
          </a:p>
          <a:p>
            <a:pPr marL="179705" indent="-179705"/>
            <a:endParaRPr lang="en-GB" sz="1500" b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9705" indent="-179705"/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One-year Graduate Business</a:t>
            </a:r>
          </a:p>
          <a:p>
            <a:pPr marL="179705" indent="-179705"/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Programs in </a:t>
            </a: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STEM-DESIGNATED MBA</a:t>
            </a:r>
          </a:p>
          <a:p>
            <a:pPr marL="179705" indent="-179705"/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and</a:t>
            </a: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BUSINESS ANALYTICS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endParaRPr lang="en-PH" sz="15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11601568-4426-4F69-B9F2-5274507C7854}"/>
              </a:ext>
            </a:extLst>
          </p:cNvPr>
          <p:cNvSpPr txBox="1">
            <a:spLocks/>
          </p:cNvSpPr>
          <p:nvPr/>
        </p:nvSpPr>
        <p:spPr>
          <a:xfrm>
            <a:off x="6290072" y="441819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C31F33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85974-F790-3995-8FE7-FF9B0972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712" y="5229447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D1945-4474-10C3-C902-6172B9F5D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712" y="5691131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850076-CBE7-A2FF-B4B0-7747B449D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52" y="5250575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7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FEAC2A5-DC4A-3D99-6D7A-EA5F26F8065A}"/>
              </a:ext>
            </a:extLst>
          </p:cNvPr>
          <p:cNvSpPr txBox="1"/>
          <p:nvPr/>
        </p:nvSpPr>
        <p:spPr>
          <a:xfrm>
            <a:off x="9450460" y="1203634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EA21F465-A1CE-356B-1C87-B72850F5F8A1}"/>
              </a:ext>
            </a:extLst>
          </p:cNvPr>
          <p:cNvSpPr txBox="1"/>
          <p:nvPr/>
        </p:nvSpPr>
        <p:spPr>
          <a:xfrm>
            <a:off x="6527003" y="880241"/>
            <a:ext cx="2718597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TOP 100</a:t>
            </a:r>
            <a:endParaRPr sz="30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PUBLIC UNIVERSITY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640EAE4-F612-12D5-BFDA-2ECAFFC2F5A6}"/>
              </a:ext>
            </a:extLst>
          </p:cNvPr>
          <p:cNvSpPr txBox="1"/>
          <p:nvPr/>
        </p:nvSpPr>
        <p:spPr>
          <a:xfrm>
            <a:off x="9464508" y="2587905"/>
            <a:ext cx="2320539" cy="10002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Listed Among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Forbes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’</a:t>
            </a:r>
          </a:p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COLLEGES</a:t>
            </a:r>
          </a:p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 2022</a:t>
            </a:r>
            <a:endParaRPr lang="en-PH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A792609-7D36-E15B-A1B4-B40AAAEF9ED2}"/>
              </a:ext>
            </a:extLst>
          </p:cNvPr>
          <p:cNvSpPr txBox="1"/>
          <p:nvPr/>
        </p:nvSpPr>
        <p:spPr>
          <a:xfrm>
            <a:off x="6475651" y="2957989"/>
            <a:ext cx="2325449" cy="9156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TOP 200</a:t>
            </a:r>
            <a:endParaRPr sz="30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NATIONAL UNIVERSITIES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4F8B1C-5A9A-445E-F2EA-2E7B2F058B46}"/>
              </a:ext>
            </a:extLst>
          </p:cNvPr>
          <p:cNvSpPr txBox="1"/>
          <p:nvPr/>
        </p:nvSpPr>
        <p:spPr>
          <a:xfrm>
            <a:off x="6513751" y="4880583"/>
            <a:ext cx="2168139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TOP 20%</a:t>
            </a:r>
            <a:endParaRPr sz="30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VALUE FOR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SCHOOLS</a:t>
            </a:r>
          </a:p>
          <a:p>
            <a:pPr marR="5080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Factual 2023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29FCC87-0D0E-0FD8-11F8-BB36C6053140}"/>
              </a:ext>
            </a:extLst>
          </p:cNvPr>
          <p:cNvSpPr txBox="1"/>
          <p:nvPr/>
        </p:nvSpPr>
        <p:spPr>
          <a:xfrm>
            <a:off x="9464509" y="4026266"/>
            <a:ext cx="2587239" cy="1384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COLLEGE</a:t>
            </a:r>
          </a:p>
          <a:p>
            <a:pPr marL="179705" indent="-179705"/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YOUR MONEY </a:t>
            </a:r>
          </a:p>
          <a:p>
            <a:pPr marL="179705" indent="-179705"/>
            <a:r>
              <a:rPr lang="en-US" sz="15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Money 2022 </a:t>
            </a:r>
          </a:p>
          <a:p>
            <a:pPr marL="179705" indent="-179705"/>
            <a:endParaRPr lang="en-US" sz="2500" b="1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8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AE5DD2-5279-F708-60B8-C9F35C79DD7F}"/>
              </a:ext>
            </a:extLst>
          </p:cNvPr>
          <p:cNvSpPr txBox="1"/>
          <p:nvPr/>
        </p:nvSpPr>
        <p:spPr>
          <a:xfrm>
            <a:off x="4921624" y="6104965"/>
            <a:ext cx="43837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pc="130" dirty="0">
                <a:solidFill>
                  <a:schemeClr val="bg1"/>
                </a:solidFill>
                <a:latin typeface="Neo Sans Pro Medium" panose="020B0504030504040204" pitchFamily="34" charset="0"/>
              </a:rPr>
              <a:t>PARTNER LOCATIONS</a:t>
            </a:r>
          </a:p>
        </p:txBody>
      </p:sp>
    </p:spTree>
    <p:extLst>
      <p:ext uri="{BB962C8B-B14F-4D97-AF65-F5344CB8AC3E}">
        <p14:creationId xmlns:p14="http://schemas.microsoft.com/office/powerpoint/2010/main" val="136444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1230B7-F01D-7DB8-EE42-46D1B6195A17}"/>
              </a:ext>
            </a:extLst>
          </p:cNvPr>
          <p:cNvSpPr txBox="1"/>
          <p:nvPr/>
        </p:nvSpPr>
        <p:spPr>
          <a:xfrm>
            <a:off x="584674" y="1877377"/>
            <a:ext cx="55018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224A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A WORLD</a:t>
            </a:r>
          </a:p>
          <a:p>
            <a:r>
              <a:rPr lang="en-US" sz="3200" b="1" dirty="0">
                <a:solidFill>
                  <a:srgbClr val="0C224A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TOP 100 UNIVERSITY WHERE BUSINESS</a:t>
            </a:r>
          </a:p>
          <a:p>
            <a:r>
              <a:rPr lang="en-US" sz="3200" b="1" dirty="0">
                <a:solidFill>
                  <a:srgbClr val="0C224A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MEETS TECH</a:t>
            </a:r>
            <a:endParaRPr lang="en-US" sz="3200" b="1" dirty="0">
              <a:solidFill>
                <a:srgbClr val="0C224A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2A841-14A7-BA8A-FECE-888EEF336BDD}"/>
              </a:ext>
            </a:extLst>
          </p:cNvPr>
          <p:cNvSpPr txBox="1"/>
          <p:nvPr/>
        </p:nvSpPr>
        <p:spPr>
          <a:xfrm>
            <a:off x="605602" y="4540456"/>
            <a:ext cx="2788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Repeatedly recognized for its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outstanding academic programs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and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exceptional value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5571E9-9769-FE3E-1B4C-9F65BCF08828}"/>
              </a:ext>
            </a:extLst>
          </p:cNvPr>
          <p:cNvSpPr txBox="1"/>
          <p:nvPr/>
        </p:nvSpPr>
        <p:spPr>
          <a:xfrm>
            <a:off x="616500" y="5579884"/>
            <a:ext cx="728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Arizona is where students collaborate with leading faculty to solve critical problems and make the world better through groundbreaking discovery.</a:t>
            </a:r>
            <a:endParaRPr lang="en-PH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University of Arizona Red + Blue | University of Arizona Brand Resources">
            <a:extLst>
              <a:ext uri="{FF2B5EF4-FFF2-40B4-BE49-F238E27FC236}">
                <a16:creationId xmlns:a16="http://schemas.microsoft.com/office/drawing/2014/main" id="{A5BCB349-BC7D-DB34-D461-F929E10CD1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4" y="561860"/>
            <a:ext cx="2975277" cy="70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9F7521-B211-6093-92BF-DA5C58A301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7123" y="3811103"/>
            <a:ext cx="2085658" cy="1354787"/>
            <a:chOff x="3867123" y="3811103"/>
            <a:chExt cx="2085658" cy="13547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C3BB74-A68C-D8DB-A99E-FEBC3A150D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67123" y="3811787"/>
              <a:ext cx="2085658" cy="1354103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83F1D8-F37B-4A73-BB11-CF0B18F7528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2999" y="3811103"/>
              <a:ext cx="2078890" cy="1302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31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3">
            <a:extLst>
              <a:ext uri="{FF2B5EF4-FFF2-40B4-BE49-F238E27FC236}">
                <a16:creationId xmlns:a16="http://schemas.microsoft.com/office/drawing/2014/main" id="{90D02D04-663E-1FC5-CEB8-8B8D4AA45FAC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AC0520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17" name="object 29">
            <a:extLst>
              <a:ext uri="{FF2B5EF4-FFF2-40B4-BE49-F238E27FC236}">
                <a16:creationId xmlns:a16="http://schemas.microsoft.com/office/drawing/2014/main" id="{5145F25A-2CDC-9259-630D-508327E3ACE9}"/>
              </a:ext>
            </a:extLst>
          </p:cNvPr>
          <p:cNvSpPr txBox="1"/>
          <p:nvPr/>
        </p:nvSpPr>
        <p:spPr>
          <a:xfrm>
            <a:off x="8199614" y="5192554"/>
            <a:ext cx="3783175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COMPUTER SCIENCE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COMPUTER ENGINEERING</a:t>
            </a: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MECHANICAL ENGINEERING</a:t>
            </a:r>
            <a:endParaRPr lang="en-US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51BE2ACC-D2B5-40D7-53AB-29152D13B10D}"/>
              </a:ext>
            </a:extLst>
          </p:cNvPr>
          <p:cNvSpPr txBox="1"/>
          <p:nvPr/>
        </p:nvSpPr>
        <p:spPr>
          <a:xfrm>
            <a:off x="4591225" y="5296579"/>
            <a:ext cx="3769684" cy="871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MANAGEMENT INFORMATION</a:t>
            </a:r>
            <a:b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SYSTEMS (MIS)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20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BUSINESS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9BDA2C-15D0-60C9-7A4C-D56029682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30" y="5341464"/>
            <a:ext cx="176686" cy="176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DDF475-9A2E-E980-7024-04A79595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930" y="5959114"/>
            <a:ext cx="176686" cy="176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06D78E-FC35-8492-6DFC-93265677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825" y="5316064"/>
            <a:ext cx="176686" cy="176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01B801-6482-F25C-A965-25C03A5E0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825" y="5658073"/>
            <a:ext cx="176686" cy="1766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7A43A0-78D0-1802-04CC-98CDC3E4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825" y="6005413"/>
            <a:ext cx="176686" cy="176686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D3E29040-D8A1-E2E4-59EF-6FE9E11792C2}"/>
              </a:ext>
            </a:extLst>
          </p:cNvPr>
          <p:cNvSpPr txBox="1"/>
          <p:nvPr/>
        </p:nvSpPr>
        <p:spPr>
          <a:xfrm>
            <a:off x="7319731" y="2857959"/>
            <a:ext cx="3805469" cy="4308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Fifth US University in NASA-funded Activity</a:t>
            </a:r>
          </a:p>
          <a:p>
            <a:pPr marL="179705" indent="-179705"/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HERD 2021 </a:t>
            </a: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4AA68BF0-A01D-0241-4CD7-33863B24A767}"/>
              </a:ext>
            </a:extLst>
          </p:cNvPr>
          <p:cNvSpPr txBox="1">
            <a:spLocks/>
          </p:cNvSpPr>
          <p:nvPr/>
        </p:nvSpPr>
        <p:spPr>
          <a:xfrm>
            <a:off x="3883093" y="9554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University of Arizona?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E79CB-BEAE-0F43-ABA2-325932F2B063}"/>
              </a:ext>
            </a:extLst>
          </p:cNvPr>
          <p:cNvSpPr txBox="1"/>
          <p:nvPr/>
        </p:nvSpPr>
        <p:spPr>
          <a:xfrm>
            <a:off x="3906756" y="282942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Tier 1 Institution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7B913D1-06B1-3159-7836-024B14028440}"/>
              </a:ext>
            </a:extLst>
          </p:cNvPr>
          <p:cNvSpPr txBox="1"/>
          <p:nvPr/>
        </p:nvSpPr>
        <p:spPr>
          <a:xfrm>
            <a:off x="4000433" y="1879028"/>
            <a:ext cx="2461327" cy="70019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#95 Top World ​University</a:t>
            </a:r>
          </a:p>
          <a:p>
            <a:pPr marR="5080"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CWUR 2023</a:t>
            </a:r>
          </a:p>
          <a:p>
            <a:pPr marR="5080"/>
            <a:endParaRPr lang="en-PH" sz="1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7A2C86C-0DE0-E480-975A-89EB59F1CBAB}"/>
              </a:ext>
            </a:extLst>
          </p:cNvPr>
          <p:cNvSpPr txBox="1"/>
          <p:nvPr/>
        </p:nvSpPr>
        <p:spPr>
          <a:xfrm>
            <a:off x="7304973" y="1878192"/>
            <a:ext cx="2082867" cy="4693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#48 TOP US ​UNIVERSITY</a:t>
            </a:r>
          </a:p>
          <a:p>
            <a:pPr marR="5080"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CWUR 2023</a:t>
            </a:r>
          </a:p>
        </p:txBody>
      </p:sp>
    </p:spTree>
    <p:extLst>
      <p:ext uri="{BB962C8B-B14F-4D97-AF65-F5344CB8AC3E}">
        <p14:creationId xmlns:p14="http://schemas.microsoft.com/office/powerpoint/2010/main" val="737914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D45E2F93-0F37-F6AF-3547-08701D4B6118}"/>
              </a:ext>
            </a:extLst>
          </p:cNvPr>
          <p:cNvSpPr txBox="1"/>
          <p:nvPr/>
        </p:nvSpPr>
        <p:spPr>
          <a:xfrm>
            <a:off x="9450460" y="1183644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330F22B8-366A-C21B-C3BC-E8EFF159A7DF}"/>
              </a:ext>
            </a:extLst>
          </p:cNvPr>
          <p:cNvSpPr txBox="1"/>
          <p:nvPr/>
        </p:nvSpPr>
        <p:spPr>
          <a:xfrm>
            <a:off x="6551370" y="4992229"/>
            <a:ext cx="2587239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TOP 50 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PUBLIC SCHOOL </a:t>
            </a: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921FF0A-EFD7-1EEA-D4A6-0B5EE2FC293B}"/>
              </a:ext>
            </a:extLst>
          </p:cNvPr>
          <p:cNvSpPr txBox="1"/>
          <p:nvPr/>
        </p:nvSpPr>
        <p:spPr>
          <a:xfrm>
            <a:off x="6559878" y="2807405"/>
            <a:ext cx="2408152" cy="13619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#30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​UNDERGRADUATE 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BUSINESS ​</a:t>
            </a:r>
            <a:r>
              <a:rPr lang="en-US" sz="1400" spc="-1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(PUBLIC UNIVERSITIES)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  <a:p>
            <a:pPr marR="5080"/>
            <a:endParaRPr lang="en-PH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A7110A1-54DC-5259-5C09-078BD8EA8823}"/>
              </a:ext>
            </a:extLst>
          </p:cNvPr>
          <p:cNvSpPr txBox="1"/>
          <p:nvPr/>
        </p:nvSpPr>
        <p:spPr>
          <a:xfrm>
            <a:off x="9454526" y="2565370"/>
            <a:ext cx="2494667" cy="1577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Undergraduate ​Management Information Systems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</a:br>
            <a:r>
              <a:rPr lang="en-US" sz="1400" spc="-1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(PUBLIC UNIVERSITIES)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  <a:p>
            <a:pPr marR="5080"/>
            <a:endParaRPr lang="en-PH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6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1F68B-23A1-616B-69F5-5C765B68E482}"/>
              </a:ext>
            </a:extLst>
          </p:cNvPr>
          <p:cNvSpPr txBox="1"/>
          <p:nvPr/>
        </p:nvSpPr>
        <p:spPr>
          <a:xfrm>
            <a:off x="561722" y="1849949"/>
            <a:ext cx="624402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HIGH-PROFILE UNIVERSITY. </a:t>
            </a:r>
            <a:endParaRPr lang="en-US" sz="3000" b="1" dirty="0">
              <a:solidFill>
                <a:schemeClr val="bg1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sz="3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HIGH-PROFILE CAREERS. </a:t>
            </a:r>
            <a:endParaRPr lang="en-US" sz="3000" b="1" dirty="0">
              <a:solidFill>
                <a:schemeClr val="bg1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79EC800-0303-F846-968E-7426DE058B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59" y="724274"/>
            <a:ext cx="2955690" cy="361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A7020-B1FE-6FF5-1DD7-1246110C5F93}"/>
              </a:ext>
            </a:extLst>
          </p:cNvPr>
          <p:cNvSpPr txBox="1"/>
          <p:nvPr/>
        </p:nvSpPr>
        <p:spPr>
          <a:xfrm>
            <a:off x="579343" y="5579883"/>
            <a:ext cx="8046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At UMass Amherst, our revolutionary spirit drives students to explore career-making</a:t>
            </a:r>
          </a:p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opportunities during their graduate program studies so they can make a difference in the real world.</a:t>
            </a:r>
            <a:endParaRPr lang="en-PH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2AE90F-88FC-FBAF-2587-C9DE13BBA9E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0472" y="3677834"/>
            <a:ext cx="2317909" cy="1488771"/>
            <a:chOff x="680472" y="3677834"/>
            <a:chExt cx="2317909" cy="14887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C83AD3-B702-81B2-BEF4-05A9B04235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0472" y="3677834"/>
              <a:ext cx="2317909" cy="1488057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ABE617-BABB-57DD-1994-C3C659F8A9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698" y="3683031"/>
              <a:ext cx="1654756" cy="1483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51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>
            <a:extLst>
              <a:ext uri="{FF2B5EF4-FFF2-40B4-BE49-F238E27FC236}">
                <a16:creationId xmlns:a16="http://schemas.microsoft.com/office/drawing/2014/main" id="{A8EF1F12-507C-7526-95D8-B6AEF305071D}"/>
              </a:ext>
            </a:extLst>
          </p:cNvPr>
          <p:cNvSpPr txBox="1">
            <a:spLocks/>
          </p:cNvSpPr>
          <p:nvPr/>
        </p:nvSpPr>
        <p:spPr>
          <a:xfrm>
            <a:off x="5892800" y="4403204"/>
            <a:ext cx="3060700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02454"/>
                </a:solidFill>
                <a:latin typeface="Neo Sans Pro" panose="020B0504030504040204" pitchFamily="34" charset="0"/>
              </a:rPr>
              <a:t>TOP GRADUATE PROGRAMS</a:t>
            </a:r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F7B43373-6624-88D1-AC4B-C7CF1CCA5C74}"/>
              </a:ext>
            </a:extLst>
          </p:cNvPr>
          <p:cNvSpPr txBox="1"/>
          <p:nvPr/>
        </p:nvSpPr>
        <p:spPr>
          <a:xfrm>
            <a:off x="4795273" y="5192554"/>
            <a:ext cx="3783175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BUSINESS ANALYTICS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MATERIALS ENGINEERING</a:t>
            </a: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BUSINESS</a:t>
            </a:r>
            <a:endParaRPr lang="en-US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7100F48C-BF28-B4B7-255C-E35176E3D1F4}"/>
              </a:ext>
            </a:extLst>
          </p:cNvPr>
          <p:cNvSpPr txBox="1"/>
          <p:nvPr/>
        </p:nvSpPr>
        <p:spPr>
          <a:xfrm>
            <a:off x="8095147" y="5267803"/>
            <a:ext cx="3769684" cy="871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ELECTRICAL AND COMPUTER</a:t>
            </a:r>
            <a:b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ENGINEERING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20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MECHANICAL ENGINEERING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E7DF2-8100-9468-014A-002A8FEE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52" y="5312688"/>
            <a:ext cx="176686" cy="176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2D6C8-11BB-7DF1-7B49-B6166A57C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52" y="5936168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0DEFF-BBCB-9DA2-CE7D-3772AD33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84" y="5318979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505C8-27A2-62A3-61A7-0BCA3349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84" y="5658698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D29990-1F43-95B8-99D3-10715927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84" y="6003748"/>
            <a:ext cx="176686" cy="176686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CC60C363-02D4-157C-3157-D7ECFFD567DC}"/>
              </a:ext>
            </a:extLst>
          </p:cNvPr>
          <p:cNvSpPr txBox="1">
            <a:spLocks/>
          </p:cNvSpPr>
          <p:nvPr/>
        </p:nvSpPr>
        <p:spPr>
          <a:xfrm>
            <a:off x="3611303" y="955420"/>
            <a:ext cx="7610628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University of Massachusetts Amherst?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57D2E-9A1B-86D2-2BCB-F3C0D2A247AA}"/>
              </a:ext>
            </a:extLst>
          </p:cNvPr>
          <p:cNvSpPr txBox="1"/>
          <p:nvPr/>
        </p:nvSpPr>
        <p:spPr>
          <a:xfrm>
            <a:off x="7769229" y="1960742"/>
            <a:ext cx="2914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20 Programs Ranked Among</a:t>
            </a:r>
          </a:p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Top 200 Worldwide</a:t>
            </a: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QS World Universities by Subject 2023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AF104545-D4B8-2FCC-FCA3-7B68BA572BAA}"/>
              </a:ext>
            </a:extLst>
          </p:cNvPr>
          <p:cNvSpPr txBox="1"/>
          <p:nvPr/>
        </p:nvSpPr>
        <p:spPr>
          <a:xfrm>
            <a:off x="4664129" y="1998298"/>
            <a:ext cx="2082867" cy="2462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#26 </a:t>
            </a:r>
            <a:r>
              <a:rPr lang="en-PH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Public Universities</a:t>
            </a:r>
            <a:endParaRPr lang="en-PH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C039F9C-22B8-61D2-3CD0-C79DFCD4EAC1}"/>
              </a:ext>
            </a:extLst>
          </p:cNvPr>
          <p:cNvSpPr txBox="1"/>
          <p:nvPr/>
        </p:nvSpPr>
        <p:spPr>
          <a:xfrm>
            <a:off x="4679369" y="2810964"/>
            <a:ext cx="2498671" cy="2462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#55 </a:t>
            </a:r>
            <a:r>
              <a:rPr lang="en-PH" sz="1500" b="1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Engineering Schools</a:t>
            </a:r>
            <a:endParaRPr lang="en-PH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6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ABB4BDC-8794-9A2A-445F-D5C1C061383D}"/>
              </a:ext>
            </a:extLst>
          </p:cNvPr>
          <p:cNvSpPr txBox="1"/>
          <p:nvPr/>
        </p:nvSpPr>
        <p:spPr>
          <a:xfrm>
            <a:off x="9463712" y="877188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chemeClr val="bg1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8CE0CD3-F24A-B422-1D51-35F27FE47841}"/>
              </a:ext>
            </a:extLst>
          </p:cNvPr>
          <p:cNvSpPr txBox="1"/>
          <p:nvPr/>
        </p:nvSpPr>
        <p:spPr>
          <a:xfrm>
            <a:off x="6597069" y="794090"/>
            <a:ext cx="2082867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</a:t>
            </a:r>
          </a:p>
          <a:p>
            <a:pPr marR="5080"/>
            <a:r>
              <a:rPr lang="en-P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UNIVERSITY</a:t>
            </a:r>
          </a:p>
          <a:p>
            <a:pPr marR="5080"/>
            <a:r>
              <a:rPr lang="en-P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PROGRAM</a:t>
            </a:r>
          </a:p>
          <a:p>
            <a:pPr marR="5080"/>
            <a:r>
              <a:rPr lang="en-PH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NEW ENGLAND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69E0E2B-D76E-F219-F31B-2211F1CF078B}"/>
              </a:ext>
            </a:extLst>
          </p:cNvPr>
          <p:cNvSpPr txBox="1"/>
          <p:nvPr/>
        </p:nvSpPr>
        <p:spPr>
          <a:xfrm>
            <a:off x="9542917" y="3735509"/>
            <a:ext cx="2082867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#51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Business Programs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D918BC0-3D29-C957-FE57-B6FC97093F5A}"/>
              </a:ext>
            </a:extLst>
          </p:cNvPr>
          <p:cNvSpPr txBox="1"/>
          <p:nvPr/>
        </p:nvSpPr>
        <p:spPr>
          <a:xfrm>
            <a:off x="6585275" y="5004257"/>
            <a:ext cx="2082867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#20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MS IN BUSINESS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ANALYTICS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7A80387-14DF-8193-3A8D-7CFBAF598E2B}"/>
              </a:ext>
            </a:extLst>
          </p:cNvPr>
          <p:cNvSpPr txBox="1"/>
          <p:nvPr/>
        </p:nvSpPr>
        <p:spPr>
          <a:xfrm>
            <a:off x="6573639" y="3015894"/>
            <a:ext cx="2082867" cy="7386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#67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UNIVERSITIES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99FDD64-BA74-0C31-4795-39755B2E0391}"/>
              </a:ext>
            </a:extLst>
          </p:cNvPr>
          <p:cNvSpPr txBox="1"/>
          <p:nvPr/>
        </p:nvSpPr>
        <p:spPr>
          <a:xfrm>
            <a:off x="9505942" y="2566604"/>
            <a:ext cx="2587239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50 IN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2749755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1A1F8C-583C-CEF9-36DF-039FE97DA68F}"/>
              </a:ext>
            </a:extLst>
          </p:cNvPr>
          <p:cNvSpPr txBox="1"/>
          <p:nvPr/>
        </p:nvSpPr>
        <p:spPr>
          <a:xfrm>
            <a:off x="556394" y="1949562"/>
            <a:ext cx="55018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D51F2C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UPGRADE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D51F2C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YOUR FUTURE  </a:t>
            </a:r>
            <a:endParaRPr lang="en-US" sz="3200" b="1" dirty="0">
              <a:solidFill>
                <a:srgbClr val="D51F2C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067E05-C397-2F4E-F329-163FDB0702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79" y="565796"/>
            <a:ext cx="3083762" cy="813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4DFC8-FBDE-C814-BD96-D3D55F2D180C}"/>
              </a:ext>
            </a:extLst>
          </p:cNvPr>
          <p:cNvSpPr txBox="1"/>
          <p:nvPr/>
        </p:nvSpPr>
        <p:spPr>
          <a:xfrm>
            <a:off x="599112" y="5565559"/>
            <a:ext cx="835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We at Illinois State University work as a diverse community of scholars with a commitment</a:t>
            </a:r>
          </a:p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 fostering a small-college atmosphere with large-university opportunities.</a:t>
            </a:r>
            <a:endParaRPr lang="en-PH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67CA1B-F11F-5D2D-645E-2EA000D381C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5640" y="3708102"/>
            <a:ext cx="2270760" cy="1457788"/>
            <a:chOff x="675640" y="3667905"/>
            <a:chExt cx="2333374" cy="14979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ED4B09-010B-9C59-2773-A263700CE4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5640" y="3667905"/>
              <a:ext cx="2333374" cy="149798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C02BE-0F91-100B-BF42-19B464B2EE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670" y="3669118"/>
              <a:ext cx="2325799" cy="1445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64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93D9EC8E-FC13-5CC4-41AB-465AB7396553}"/>
              </a:ext>
            </a:extLst>
          </p:cNvPr>
          <p:cNvSpPr txBox="1"/>
          <p:nvPr/>
        </p:nvSpPr>
        <p:spPr>
          <a:xfrm>
            <a:off x="4035152" y="2908244"/>
            <a:ext cx="3514510" cy="93102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96% of our international students 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continue </a:t>
            </a:r>
          </a:p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 OPT or higher degrees within three</a:t>
            </a:r>
          </a:p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months of graduation</a:t>
            </a: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Office of International Programs and Services 2021-2022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573A0FC1-666C-B315-E512-8C43B80F566C}"/>
              </a:ext>
            </a:extLst>
          </p:cNvPr>
          <p:cNvSpPr txBox="1">
            <a:spLocks/>
          </p:cNvSpPr>
          <p:nvPr/>
        </p:nvSpPr>
        <p:spPr>
          <a:xfrm>
            <a:off x="3883093" y="9554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010409"/>
                </a:solidFill>
                <a:latin typeface="Neo Sans Pro" panose="020B0504030504040204" pitchFamily="34" charset="0"/>
                <a:ea typeface="Verdana"/>
              </a:rPr>
              <a:t>Why Illinois State University?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D578D-27FF-DC7A-203A-4B1F3BFEDA00}"/>
              </a:ext>
            </a:extLst>
          </p:cNvPr>
          <p:cNvSpPr txBox="1"/>
          <p:nvPr/>
        </p:nvSpPr>
        <p:spPr>
          <a:xfrm>
            <a:off x="3929418" y="1899782"/>
            <a:ext cx="3871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1% Most Affordable University</a:t>
            </a:r>
          </a:p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International Students</a:t>
            </a: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Niche.com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352F4-7072-5841-1D84-47CE4311062A}"/>
              </a:ext>
            </a:extLst>
          </p:cNvPr>
          <p:cNvSpPr txBox="1"/>
          <p:nvPr/>
        </p:nvSpPr>
        <p:spPr>
          <a:xfrm>
            <a:off x="7839056" y="1899783"/>
            <a:ext cx="3286144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Illinois is the 4th state in the US with</a:t>
            </a:r>
          </a:p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most Fortune 500 company</a:t>
            </a:r>
          </a:p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corporate headquarters</a:t>
            </a:r>
          </a:p>
          <a:p>
            <a:pPr>
              <a:spcBef>
                <a:spcPts val="325"/>
              </a:spcBef>
            </a:pP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Fortune.com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D83E18DF-6FF0-3397-72F4-68B7946FE940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C31F33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DD09C228-F32E-D60A-A721-3B4D358CB54D}"/>
              </a:ext>
            </a:extLst>
          </p:cNvPr>
          <p:cNvSpPr txBox="1"/>
          <p:nvPr/>
        </p:nvSpPr>
        <p:spPr>
          <a:xfrm>
            <a:off x="8297175" y="5243354"/>
            <a:ext cx="3783175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BUSINESS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ACTUARIAL SCIENCE</a:t>
            </a:r>
          </a:p>
        </p:txBody>
      </p:sp>
      <p:sp>
        <p:nvSpPr>
          <p:cNvPr id="8" name="object 29">
            <a:extLst>
              <a:ext uri="{FF2B5EF4-FFF2-40B4-BE49-F238E27FC236}">
                <a16:creationId xmlns:a16="http://schemas.microsoft.com/office/drawing/2014/main" id="{60CBA6BA-548E-3F3A-26C4-63FC94C34820}"/>
              </a:ext>
            </a:extLst>
          </p:cNvPr>
          <p:cNvSpPr txBox="1"/>
          <p:nvPr/>
        </p:nvSpPr>
        <p:spPr>
          <a:xfrm>
            <a:off x="5063084" y="5243207"/>
            <a:ext cx="3769684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COMPUTER SCIENCE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CREATIVE TECHNOLOGIES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75F8F7-90F8-53A4-F252-EBB69825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14" y="5341464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E15F1-62B5-AA08-2444-1F1DCF024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14" y="5696173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F5727-E6E0-5197-41EA-C6C779AE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386" y="5341464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0E477-E24D-8B78-F272-3F17ED569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386" y="5696173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48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9ED84CD6-469C-59D8-D428-DF48A27BA761}"/>
              </a:ext>
            </a:extLst>
          </p:cNvPr>
          <p:cNvSpPr txBox="1"/>
          <p:nvPr/>
        </p:nvSpPr>
        <p:spPr>
          <a:xfrm>
            <a:off x="9477761" y="2573805"/>
            <a:ext cx="2082867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58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College for 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Information Technology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Niche.com 2022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DA4A414-F80B-061D-DB05-0E450B82D8B3}"/>
              </a:ext>
            </a:extLst>
          </p:cNvPr>
          <p:cNvSpPr txBox="1"/>
          <p:nvPr/>
        </p:nvSpPr>
        <p:spPr>
          <a:xfrm>
            <a:off x="9503161" y="4613045"/>
            <a:ext cx="2082867" cy="139268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#3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Highest Paid Graduates in Computer System Networking 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Factual 2021 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6AEDA2C-E312-C9F4-7087-0E318F9B00F6}"/>
              </a:ext>
            </a:extLst>
          </p:cNvPr>
          <p:cNvSpPr txBox="1"/>
          <p:nvPr/>
        </p:nvSpPr>
        <p:spPr>
          <a:xfrm>
            <a:off x="9450460" y="1183644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14CA4707-0771-3B1E-F781-100D5E10414F}"/>
              </a:ext>
            </a:extLst>
          </p:cNvPr>
          <p:cNvSpPr txBox="1"/>
          <p:nvPr/>
        </p:nvSpPr>
        <p:spPr>
          <a:xfrm>
            <a:off x="6574212" y="816867"/>
            <a:ext cx="2082867" cy="136960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3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SMALL COLLEGE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TOWNS IN AMERICA</a:t>
            </a:r>
          </a:p>
          <a:p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Values Online 2022 </a:t>
            </a:r>
          </a:p>
          <a:p>
            <a:pPr marR="5080"/>
            <a:endParaRPr lang="en-PH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19188A50-95AC-6FD8-FE8A-3A3F22B92F34}"/>
              </a:ext>
            </a:extLst>
          </p:cNvPr>
          <p:cNvSpPr txBox="1"/>
          <p:nvPr/>
        </p:nvSpPr>
        <p:spPr>
          <a:xfrm>
            <a:off x="6560961" y="2919719"/>
            <a:ext cx="2149031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#64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NATIONAL UNIVERSITY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Washington Monthly 2022 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C44FBE0E-44A9-0649-18C1-B26DF27355C2}"/>
              </a:ext>
            </a:extLst>
          </p:cNvPr>
          <p:cNvSpPr txBox="1"/>
          <p:nvPr/>
        </p:nvSpPr>
        <p:spPr>
          <a:xfrm>
            <a:off x="6588038" y="4756248"/>
            <a:ext cx="2408152" cy="13773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#4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INDUSTRIAL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TECHNOLOGY SCHOOL 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(PUBLIC UNIVERSITIES)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Factual 2022</a:t>
            </a:r>
          </a:p>
        </p:txBody>
      </p:sp>
    </p:spTree>
    <p:extLst>
      <p:ext uri="{BB962C8B-B14F-4D97-AF65-F5344CB8AC3E}">
        <p14:creationId xmlns:p14="http://schemas.microsoft.com/office/powerpoint/2010/main" val="140950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5077F1-665C-2C80-0A75-789A9F973757}"/>
              </a:ext>
            </a:extLst>
          </p:cNvPr>
          <p:cNvSpPr txBox="1"/>
          <p:nvPr/>
        </p:nvSpPr>
        <p:spPr>
          <a:xfrm>
            <a:off x="565821" y="1989244"/>
            <a:ext cx="5501899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600" b="1" dirty="0">
                <a:solidFill>
                  <a:srgbClr val="CAC272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FIND YOUR</a:t>
            </a:r>
          </a:p>
          <a:p>
            <a:pPr>
              <a:spcBef>
                <a:spcPts val="300"/>
              </a:spcBef>
            </a:pPr>
            <a:r>
              <a:rPr lang="en-US" sz="3600" b="1" dirty="0">
                <a:solidFill>
                  <a:srgbClr val="CAC272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DA4EB-6167-2E90-056C-FA82F7E392CF}"/>
              </a:ext>
            </a:extLst>
          </p:cNvPr>
          <p:cNvSpPr txBox="1"/>
          <p:nvPr/>
        </p:nvSpPr>
        <p:spPr>
          <a:xfrm>
            <a:off x="581517" y="4013243"/>
            <a:ext cx="2326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CSU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degree programs are designed to bring you together with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world-class faculty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in a student-to-faculty ratio of just 17:1.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9A392-86D1-B18A-2A4E-BACE52D9AA69}"/>
              </a:ext>
            </a:extLst>
          </p:cNvPr>
          <p:cNvSpPr txBox="1"/>
          <p:nvPr/>
        </p:nvSpPr>
        <p:spPr>
          <a:xfrm>
            <a:off x="596057" y="5657011"/>
            <a:ext cx="812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44693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You'll work closely with highly-qualified faculty who are leaders in their industry.</a:t>
            </a:r>
            <a:endParaRPr lang="en-US" sz="1400" b="1" dirty="0">
              <a:solidFill>
                <a:srgbClr val="4469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6511BDE-38A0-732F-178D-0F5D318515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4" y="419724"/>
            <a:ext cx="4467584" cy="10043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89F86A-AC12-F7E6-52DF-4899486901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90243" y="3771900"/>
            <a:ext cx="2171383" cy="1393990"/>
            <a:chOff x="4226560" y="4145280"/>
            <a:chExt cx="1589779" cy="1020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2CC5A2-89A3-EBA4-C660-B0664E63AB1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3282" y="4156926"/>
              <a:ext cx="1577790" cy="8722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73C67C-3B1C-3F17-432F-13F57C98E5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26560" y="4145280"/>
              <a:ext cx="1589779" cy="102061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45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FE1273-68D1-ACE4-A900-7A17F2DF70FD}"/>
              </a:ext>
            </a:extLst>
          </p:cNvPr>
          <p:cNvSpPr txBox="1"/>
          <p:nvPr/>
        </p:nvSpPr>
        <p:spPr>
          <a:xfrm>
            <a:off x="722738" y="2074783"/>
            <a:ext cx="427616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00" b="1" dirty="0">
                <a:solidFill>
                  <a:srgbClr val="DB0019"/>
                </a:solidFill>
                <a:latin typeface="Neo Sans Pro" panose="020B0504030504040204" pitchFamily="34" charset="0"/>
              </a:rPr>
              <a:t>WHY</a:t>
            </a:r>
          </a:p>
          <a:p>
            <a:r>
              <a:rPr lang="en-US" sz="3500" b="1" dirty="0">
                <a:solidFill>
                  <a:srgbClr val="DB0019"/>
                </a:solidFill>
                <a:latin typeface="Neo Sans Pro" panose="020B0504030504040204" pitchFamily="34" charset="0"/>
              </a:rPr>
              <a:t>study in the</a:t>
            </a:r>
          </a:p>
          <a:p>
            <a:r>
              <a:rPr lang="en-US" sz="6300" b="1" dirty="0">
                <a:solidFill>
                  <a:srgbClr val="DB0019"/>
                </a:solidFill>
                <a:latin typeface="Neo Sans Pro" panose="020B0504030504040204" pitchFamily="34" charset="0"/>
              </a:rPr>
              <a:t>US?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5846B525-137B-64E5-EEC2-DF254C6FB736}"/>
              </a:ext>
            </a:extLst>
          </p:cNvPr>
          <p:cNvSpPr txBox="1"/>
          <p:nvPr/>
        </p:nvSpPr>
        <p:spPr>
          <a:xfrm>
            <a:off x="8336915" y="858039"/>
            <a:ext cx="385508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500" b="1" spc="-75">
                <a:solidFill>
                  <a:srgbClr val="F6F6F6"/>
                </a:solidFill>
                <a:latin typeface="Calibri"/>
                <a:cs typeface="Calibri"/>
              </a:rPr>
              <a:t>World-</a:t>
            </a:r>
            <a:r>
              <a:rPr sz="1500" b="1" spc="-40">
                <a:solidFill>
                  <a:srgbClr val="F6F6F6"/>
                </a:solidFill>
                <a:latin typeface="Calibri"/>
                <a:cs typeface="Calibri"/>
              </a:rPr>
              <a:t>class</a:t>
            </a:r>
            <a:r>
              <a:rPr sz="1500" b="1" spc="-45">
                <a:solidFill>
                  <a:srgbClr val="F6F6F6"/>
                </a:solidFill>
                <a:latin typeface="Calibri"/>
                <a:cs typeface="Calibri"/>
              </a:rPr>
              <a:t> </a:t>
            </a:r>
            <a:r>
              <a:rPr sz="1500" b="1" spc="-10">
                <a:solidFill>
                  <a:srgbClr val="F6F6F6"/>
                </a:solidFill>
                <a:latin typeface="Calibri"/>
                <a:cs typeface="Calibri"/>
              </a:rPr>
              <a:t>universities</a:t>
            </a:r>
            <a:endParaRPr sz="1500">
              <a:latin typeface="Calibri"/>
              <a:cs typeface="Calibri"/>
            </a:endParaRPr>
          </a:p>
          <a:p>
            <a:pPr marL="12700"/>
            <a:r>
              <a:rPr sz="1500" spc="-35">
                <a:solidFill>
                  <a:srgbClr val="F6F6F6"/>
                </a:solidFill>
                <a:latin typeface="Calibri"/>
                <a:cs typeface="Calibri"/>
              </a:rPr>
              <a:t>with</a:t>
            </a:r>
            <a:r>
              <a:rPr sz="1500" spc="-60">
                <a:solidFill>
                  <a:srgbClr val="F6F6F6"/>
                </a:solidFill>
                <a:latin typeface="Calibri"/>
                <a:cs typeface="Calibri"/>
              </a:rPr>
              <a:t> </a:t>
            </a:r>
            <a:r>
              <a:rPr sz="1500" spc="-50">
                <a:solidFill>
                  <a:srgbClr val="F6F6F6"/>
                </a:solidFill>
                <a:latin typeface="Calibri"/>
                <a:cs typeface="Calibri"/>
              </a:rPr>
              <a:t>outstanding</a:t>
            </a:r>
            <a:r>
              <a:rPr sz="1500" spc="-45">
                <a:solidFill>
                  <a:srgbClr val="F6F6F6"/>
                </a:solidFill>
                <a:latin typeface="Calibri"/>
                <a:cs typeface="Calibri"/>
              </a:rPr>
              <a:t> </a:t>
            </a:r>
            <a:r>
              <a:rPr sz="1500" spc="-50">
                <a:solidFill>
                  <a:srgbClr val="F6F6F6"/>
                </a:solidFill>
                <a:latin typeface="Calibri"/>
                <a:cs typeface="Calibri"/>
              </a:rPr>
              <a:t>research</a:t>
            </a:r>
            <a:r>
              <a:rPr sz="1500" spc="-55">
                <a:solidFill>
                  <a:srgbClr val="F6F6F6"/>
                </a:solidFill>
                <a:latin typeface="Calibri"/>
                <a:cs typeface="Calibri"/>
              </a:rPr>
              <a:t> </a:t>
            </a:r>
            <a:r>
              <a:rPr sz="1500" spc="-25">
                <a:solidFill>
                  <a:srgbClr val="F6F6F6"/>
                </a:solidFill>
                <a:latin typeface="Calibri"/>
                <a:cs typeface="Calibri"/>
              </a:rPr>
              <a:t>reputation.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1A64DC51-8D55-6C4C-89E0-C48217B783C9}"/>
              </a:ext>
            </a:extLst>
          </p:cNvPr>
          <p:cNvSpPr txBox="1"/>
          <p:nvPr/>
        </p:nvSpPr>
        <p:spPr>
          <a:xfrm>
            <a:off x="8339063" y="1597354"/>
            <a:ext cx="3270250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1500" b="1" spc="-55">
                <a:solidFill>
                  <a:srgbClr val="F9F7F7"/>
                </a:solidFill>
                <a:latin typeface="Calibri"/>
                <a:cs typeface="Calibri"/>
              </a:rPr>
              <a:t>Internationally</a:t>
            </a:r>
            <a:r>
              <a:rPr sz="1500" b="1" spc="-1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35">
                <a:solidFill>
                  <a:srgbClr val="F9F7F7"/>
                </a:solidFill>
                <a:latin typeface="Calibri"/>
                <a:cs typeface="Calibri"/>
              </a:rPr>
              <a:t>recognized</a:t>
            </a:r>
            <a:endParaRPr sz="1500">
              <a:latin typeface="Calibri"/>
              <a:cs typeface="Calibri"/>
            </a:endParaRPr>
          </a:p>
          <a:p>
            <a:r>
              <a:rPr sz="1500" spc="-10">
                <a:solidFill>
                  <a:srgbClr val="F9F7F7"/>
                </a:solidFill>
                <a:latin typeface="Calibri"/>
                <a:cs typeface="Calibri"/>
              </a:rPr>
              <a:t>qualiﬁcations.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878B4D05-62F2-C1F8-0016-615879724345}"/>
              </a:ext>
            </a:extLst>
          </p:cNvPr>
          <p:cNvSpPr txBox="1"/>
          <p:nvPr/>
        </p:nvSpPr>
        <p:spPr>
          <a:xfrm>
            <a:off x="8339065" y="2367634"/>
            <a:ext cx="2319655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spcBef>
                <a:spcPts val="110"/>
              </a:spcBef>
            </a:pP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Shorter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US" sz="1500" spc="-50">
                <a:solidFill>
                  <a:srgbClr val="F9F7F7"/>
                </a:solidFill>
                <a:latin typeface="Calibri"/>
                <a:cs typeface="Calibri"/>
              </a:rPr>
              <a:t>programs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20">
                <a:solidFill>
                  <a:srgbClr val="F9F7F7"/>
                </a:solidFill>
                <a:latin typeface="Calibri"/>
                <a:cs typeface="Calibri"/>
              </a:rPr>
              <a:t>mean</a:t>
            </a:r>
            <a:endParaRPr sz="1500">
              <a:latin typeface="Calibri"/>
              <a:cs typeface="Calibri"/>
            </a:endParaRPr>
          </a:p>
          <a:p>
            <a:r>
              <a:rPr sz="1500" b="1" spc="-50">
                <a:solidFill>
                  <a:srgbClr val="F9F7F7"/>
                </a:solidFill>
                <a:latin typeface="Calibri"/>
                <a:cs typeface="Calibri"/>
              </a:rPr>
              <a:t>reduced</a:t>
            </a:r>
            <a:r>
              <a:rPr sz="1500" b="1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30">
                <a:solidFill>
                  <a:srgbClr val="F9F7F7"/>
                </a:solidFill>
                <a:latin typeface="Calibri"/>
                <a:cs typeface="Calibri"/>
              </a:rPr>
              <a:t>spending.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1EE49374-0B4B-8D52-83E5-B6C51EC81982}"/>
              </a:ext>
            </a:extLst>
          </p:cNvPr>
          <p:cNvSpPr txBox="1"/>
          <p:nvPr/>
        </p:nvSpPr>
        <p:spPr>
          <a:xfrm>
            <a:off x="8338963" y="3047730"/>
            <a:ext cx="2908157" cy="797653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5080"/>
            <a:r>
              <a:rPr sz="1500" b="1" spc="-60">
                <a:solidFill>
                  <a:srgbClr val="F9F7F7"/>
                </a:solidFill>
                <a:latin typeface="Calibri"/>
                <a:cs typeface="Calibri"/>
              </a:rPr>
              <a:t>Great career</a:t>
            </a:r>
            <a:r>
              <a:rPr sz="1500" b="1" spc="-5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10">
                <a:solidFill>
                  <a:srgbClr val="F9F7F7"/>
                </a:solidFill>
                <a:latin typeface="Calibri"/>
                <a:cs typeface="Calibri"/>
              </a:rPr>
              <a:t>development </a:t>
            </a:r>
            <a:r>
              <a:rPr sz="1500" b="1" spc="-55">
                <a:solidFill>
                  <a:srgbClr val="F9F7F7"/>
                </a:solidFill>
                <a:latin typeface="Calibri"/>
                <a:cs typeface="Calibri"/>
              </a:rPr>
              <a:t>prospects</a:t>
            </a:r>
            <a:r>
              <a:rPr sz="1500" b="1" spc="-15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through</a:t>
            </a:r>
            <a:r>
              <a:rPr sz="1500" spc="-4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strong</a:t>
            </a:r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F9F7F7"/>
                </a:solidFill>
                <a:latin typeface="Calibri"/>
                <a:cs typeface="Calibri"/>
              </a:rPr>
              <a:t>industry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connections</a:t>
            </a:r>
            <a:r>
              <a:rPr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and</a:t>
            </a:r>
            <a:r>
              <a:rPr sz="1500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focus</a:t>
            </a:r>
            <a:r>
              <a:rPr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F9F7F7"/>
                </a:solidFill>
                <a:latin typeface="Calibri"/>
                <a:cs typeface="Calibri"/>
              </a:rPr>
              <a:t>on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45">
                <a:solidFill>
                  <a:srgbClr val="F9F7F7"/>
                </a:solidFill>
                <a:latin typeface="Calibri"/>
                <a:cs typeface="Calibri"/>
              </a:rPr>
              <a:t>employability.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419F378C-40FE-C306-27B3-778C882A4FFE}"/>
              </a:ext>
            </a:extLst>
          </p:cNvPr>
          <p:cNvSpPr txBox="1"/>
          <p:nvPr/>
        </p:nvSpPr>
        <p:spPr>
          <a:xfrm>
            <a:off x="8339003" y="4060473"/>
            <a:ext cx="2887797" cy="192168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204470">
              <a:spcBef>
                <a:spcPts val="585"/>
              </a:spcBef>
            </a:pPr>
            <a:r>
              <a:rPr sz="1500" b="1" spc="-50">
                <a:solidFill>
                  <a:srgbClr val="F9F7F7"/>
                </a:solidFill>
                <a:latin typeface="Calibri"/>
                <a:cs typeface="Calibri"/>
              </a:rPr>
              <a:t>Start</a:t>
            </a:r>
            <a:r>
              <a:rPr sz="1500" b="1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40">
                <a:solidFill>
                  <a:srgbClr val="F9F7F7"/>
                </a:solidFill>
                <a:latin typeface="Calibri"/>
                <a:cs typeface="Calibri"/>
              </a:rPr>
              <a:t>your</a:t>
            </a:r>
            <a:r>
              <a:rPr sz="1500" b="1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45">
                <a:solidFill>
                  <a:srgbClr val="F9F7F7"/>
                </a:solidFill>
                <a:latin typeface="Calibri"/>
                <a:cs typeface="Calibri"/>
              </a:rPr>
              <a:t>career</a:t>
            </a:r>
            <a:r>
              <a:rPr sz="1500" b="1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20">
                <a:solidFill>
                  <a:srgbClr val="F9F7F7"/>
                </a:solidFill>
                <a:latin typeface="Calibri"/>
                <a:cs typeface="Calibri"/>
              </a:rPr>
              <a:t>in</a:t>
            </a:r>
            <a:r>
              <a:rPr sz="1500" b="1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35">
                <a:solidFill>
                  <a:srgbClr val="F9F7F7"/>
                </a:solidFill>
                <a:latin typeface="Calibri"/>
                <a:cs typeface="Calibri"/>
              </a:rPr>
              <a:t>the</a:t>
            </a:r>
            <a:r>
              <a:rPr sz="1500" b="1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20">
                <a:solidFill>
                  <a:srgbClr val="F9F7F7"/>
                </a:solidFill>
                <a:latin typeface="Calibri"/>
                <a:cs typeface="Calibri"/>
              </a:rPr>
              <a:t>US</a:t>
            </a:r>
            <a:r>
              <a:rPr sz="1500" b="1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35">
                <a:solidFill>
                  <a:srgbClr val="F9F7F7"/>
                </a:solidFill>
                <a:latin typeface="Calibri"/>
                <a:cs typeface="Calibri"/>
              </a:rPr>
              <a:t>with</a:t>
            </a:r>
            <a:r>
              <a:rPr sz="1500" b="1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20">
                <a:solidFill>
                  <a:srgbClr val="F9F7F7"/>
                </a:solidFill>
                <a:latin typeface="Calibri"/>
                <a:cs typeface="Calibri"/>
              </a:rPr>
              <a:t>OPT:</a:t>
            </a:r>
            <a:r>
              <a:rPr lang="en-US" sz="1500" b="1" spc="509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With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Optional</a:t>
            </a:r>
            <a:r>
              <a:rPr sz="1500" spc="-6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Practical</a:t>
            </a:r>
            <a:r>
              <a:rPr sz="1500" spc="-6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F9F7F7"/>
                </a:solidFill>
                <a:latin typeface="Calibri"/>
                <a:cs typeface="Calibri"/>
              </a:rPr>
              <a:t>Training </a:t>
            </a:r>
            <a:r>
              <a:rPr sz="1500" spc="-50">
                <a:solidFill>
                  <a:srgbClr val="F9F7F7"/>
                </a:solidFill>
                <a:latin typeface="Calibri"/>
                <a:cs typeface="Calibri"/>
              </a:rPr>
              <a:t>(OPT)</a:t>
            </a:r>
            <a:r>
              <a:rPr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you</a:t>
            </a:r>
            <a:r>
              <a:rPr sz="1500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0">
                <a:solidFill>
                  <a:srgbClr val="F9F7F7"/>
                </a:solidFill>
                <a:latin typeface="Calibri"/>
                <a:cs typeface="Calibri"/>
              </a:rPr>
              <a:t>can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work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50">
                <a:solidFill>
                  <a:srgbClr val="F9F7F7"/>
                </a:solidFill>
                <a:latin typeface="Calibri"/>
                <a:cs typeface="Calibri"/>
              </a:rPr>
              <a:t>for</a:t>
            </a:r>
            <a:r>
              <a:rPr sz="1500" spc="-6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one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0">
                <a:solidFill>
                  <a:srgbClr val="F9F7F7"/>
                </a:solidFill>
                <a:latin typeface="Calibri"/>
                <a:cs typeface="Calibri"/>
              </a:rPr>
              <a:t>year</a:t>
            </a:r>
            <a:r>
              <a:rPr sz="1500" spc="-6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after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25">
                <a:solidFill>
                  <a:srgbClr val="F9F7F7"/>
                </a:solidFill>
                <a:latin typeface="Calibri"/>
                <a:cs typeface="Calibri"/>
              </a:rPr>
              <a:t>you 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graduate</a:t>
            </a:r>
            <a:r>
              <a:rPr sz="1500" spc="-6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50">
                <a:solidFill>
                  <a:srgbClr val="F9F7F7"/>
                </a:solidFill>
                <a:latin typeface="Calibri"/>
                <a:cs typeface="Calibri"/>
              </a:rPr>
              <a:t>from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0">
                <a:solidFill>
                  <a:srgbClr val="F9F7F7"/>
                </a:solidFill>
                <a:latin typeface="Calibri"/>
                <a:cs typeface="Calibri"/>
              </a:rPr>
              <a:t>your</a:t>
            </a:r>
            <a:r>
              <a:rPr sz="1500" spc="-5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F9F7F7"/>
                </a:solidFill>
                <a:latin typeface="Calibri"/>
                <a:cs typeface="Calibri"/>
              </a:rPr>
              <a:t>program.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1500">
              <a:latin typeface="Calibri"/>
              <a:cs typeface="Calibri"/>
            </a:endParaRPr>
          </a:p>
          <a:p>
            <a:pPr marL="12700" marR="5080" indent="-635"/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With</a:t>
            </a:r>
            <a:r>
              <a:rPr sz="1500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the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50">
                <a:solidFill>
                  <a:srgbClr val="F9F7F7"/>
                </a:solidFill>
                <a:latin typeface="Calibri"/>
                <a:cs typeface="Calibri"/>
              </a:rPr>
              <a:t>STEM</a:t>
            </a:r>
            <a:r>
              <a:rPr sz="1500" b="1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40">
                <a:solidFill>
                  <a:srgbClr val="F9F7F7"/>
                </a:solidFill>
                <a:latin typeface="Calibri"/>
                <a:cs typeface="Calibri"/>
              </a:rPr>
              <a:t>OPT</a:t>
            </a:r>
            <a:r>
              <a:rPr sz="1500" b="1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b="1" spc="-55">
                <a:solidFill>
                  <a:srgbClr val="F9F7F7"/>
                </a:solidFill>
                <a:latin typeface="Calibri"/>
                <a:cs typeface="Calibri"/>
              </a:rPr>
              <a:t>extension</a:t>
            </a:r>
            <a:r>
              <a:rPr sz="1500" spc="-55">
                <a:solidFill>
                  <a:srgbClr val="F9F7F7"/>
                </a:solidFill>
                <a:latin typeface="Calibri"/>
                <a:cs typeface="Calibri"/>
              </a:rPr>
              <a:t>,</a:t>
            </a:r>
            <a:r>
              <a:rPr sz="1500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45">
                <a:solidFill>
                  <a:srgbClr val="F9F7F7"/>
                </a:solidFill>
                <a:latin typeface="Calibri"/>
                <a:cs typeface="Calibri"/>
              </a:rPr>
              <a:t>you</a:t>
            </a:r>
            <a:r>
              <a:rPr lang="en-US" sz="1500" spc="-45">
                <a:solidFill>
                  <a:srgbClr val="F9F7F7"/>
                </a:solidFill>
                <a:latin typeface="Calibri"/>
                <a:cs typeface="Calibri"/>
              </a:rPr>
              <a:t> can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20">
                <a:solidFill>
                  <a:srgbClr val="F9F7F7"/>
                </a:solidFill>
                <a:latin typeface="Calibri"/>
                <a:cs typeface="Calibri"/>
              </a:rPr>
              <a:t>work in</a:t>
            </a:r>
            <a:r>
              <a:rPr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the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20">
                <a:solidFill>
                  <a:srgbClr val="F9F7F7"/>
                </a:solidFill>
                <a:latin typeface="Calibri"/>
                <a:cs typeface="Calibri"/>
              </a:rPr>
              <a:t>US</a:t>
            </a:r>
            <a:r>
              <a:rPr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50">
                <a:solidFill>
                  <a:srgbClr val="F9F7F7"/>
                </a:solidFill>
                <a:latin typeface="Calibri"/>
                <a:cs typeface="Calibri"/>
              </a:rPr>
              <a:t>for</a:t>
            </a:r>
            <a:r>
              <a:rPr sz="1500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20">
                <a:solidFill>
                  <a:srgbClr val="F9F7F7"/>
                </a:solidFill>
                <a:latin typeface="Calibri"/>
                <a:cs typeface="Calibri"/>
              </a:rPr>
              <a:t>up</a:t>
            </a:r>
            <a:r>
              <a:rPr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35">
                <a:solidFill>
                  <a:srgbClr val="F9F7F7"/>
                </a:solidFill>
                <a:latin typeface="Calibri"/>
                <a:cs typeface="Calibri"/>
              </a:rPr>
              <a:t>to</a:t>
            </a:r>
            <a:r>
              <a:rPr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50">
                <a:solidFill>
                  <a:srgbClr val="F9F7F7"/>
                </a:solidFill>
                <a:latin typeface="Calibri"/>
                <a:cs typeface="Calibri"/>
              </a:rPr>
              <a:t>three</a:t>
            </a:r>
            <a:r>
              <a:rPr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F9F7F7"/>
                </a:solidFill>
                <a:latin typeface="Calibri"/>
                <a:cs typeface="Calibri"/>
              </a:rPr>
              <a:t>years.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2232D2-B320-AF61-F25C-4DE93F124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67" y="909683"/>
            <a:ext cx="216797" cy="2167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CC212A-F5F1-2A95-B19D-B7DAD9F8A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67" y="1650979"/>
            <a:ext cx="216797" cy="2167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C017D4-8A5F-B783-7BDE-0E8F74DFF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67" y="2423165"/>
            <a:ext cx="216797" cy="2167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617855-DD7A-D832-D767-6D5A563A7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67" y="3191979"/>
            <a:ext cx="216797" cy="2167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555F22-EBA0-5EE6-ACD0-B7124CDC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67" y="4170106"/>
            <a:ext cx="216797" cy="2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4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48BA63EC-6BA6-E317-59CB-A1D0B41DBC4B}"/>
              </a:ext>
            </a:extLst>
          </p:cNvPr>
          <p:cNvSpPr txBox="1"/>
          <p:nvPr/>
        </p:nvSpPr>
        <p:spPr>
          <a:xfrm>
            <a:off x="3675204" y="3349569"/>
            <a:ext cx="7670522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Summit Fund Investment Portfolio </a:t>
            </a:r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which allows Business majors the opportunity</a:t>
            </a:r>
          </a:p>
          <a:p>
            <a:pPr marL="179705" indent="-179705"/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 manage </a:t>
            </a:r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$250,000 in the stock </a:t>
            </a:r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market as part of a cohort​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025D5-E144-D7F1-8837-CEE2AD5DE8EC}"/>
              </a:ext>
            </a:extLst>
          </p:cNvPr>
          <p:cNvSpPr txBox="1"/>
          <p:nvPr/>
        </p:nvSpPr>
        <p:spPr>
          <a:xfrm>
            <a:off x="3556770" y="1823191"/>
            <a:ext cx="3871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Engineering Co-op Program:</a:t>
            </a:r>
          </a:p>
          <a:p>
            <a:pPr marL="179705" indent="-179705"/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work at least three semesters in a</a:t>
            </a:r>
          </a:p>
          <a:p>
            <a:pPr marL="179705" indent="-179705"/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position related to their major with an</a:t>
            </a:r>
          </a:p>
          <a:p>
            <a:pPr marL="179705" indent="-179705"/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employer and earn a competitive salary</a:t>
            </a:r>
            <a:endParaRPr lang="en-US" sz="1500">
              <a:solidFill>
                <a:srgbClr val="1E502C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5576C-33EF-EC33-DC6C-3B6F348F7AAA}"/>
              </a:ext>
            </a:extLst>
          </p:cNvPr>
          <p:cNvSpPr txBox="1"/>
          <p:nvPr/>
        </p:nvSpPr>
        <p:spPr>
          <a:xfrm>
            <a:off x="7703220" y="1823192"/>
            <a:ext cx="4119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89% of international undergraduates </a:t>
            </a:r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and</a:t>
            </a:r>
          </a:p>
          <a:p>
            <a:pPr marL="179705" indent="-179705"/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91% of international graduate students</a:t>
            </a:r>
          </a:p>
          <a:p>
            <a:pPr marL="179705" indent="-179705"/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secure</a:t>
            </a:r>
            <a:r>
              <a:rPr lang="en-US" sz="150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their plans or receive a </a:t>
            </a:r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job offer</a:t>
            </a:r>
          </a:p>
          <a:p>
            <a:pPr marL="179705" indent="-179705"/>
            <a:r>
              <a:rPr lang="en-US" sz="1500" b="1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within six months of graduation</a:t>
            </a:r>
          </a:p>
        </p:txBody>
      </p:sp>
      <p:sp>
        <p:nvSpPr>
          <p:cNvPr id="5" name="object 29">
            <a:extLst>
              <a:ext uri="{FF2B5EF4-FFF2-40B4-BE49-F238E27FC236}">
                <a16:creationId xmlns:a16="http://schemas.microsoft.com/office/drawing/2014/main" id="{09D736D1-54B8-E35C-173D-BCFD656C91E2}"/>
              </a:ext>
            </a:extLst>
          </p:cNvPr>
          <p:cNvSpPr txBox="1"/>
          <p:nvPr/>
        </p:nvSpPr>
        <p:spPr>
          <a:xfrm>
            <a:off x="8123609" y="5192554"/>
            <a:ext cx="3783175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BIOLOGICAL SCIENCES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VETERINARY SCIENCES</a:t>
            </a:r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599CD17E-DE28-685E-9A56-E6A90BE97F1E}"/>
              </a:ext>
            </a:extLst>
          </p:cNvPr>
          <p:cNvSpPr txBox="1"/>
          <p:nvPr/>
        </p:nvSpPr>
        <p:spPr>
          <a:xfrm>
            <a:off x="4811499" y="5192407"/>
            <a:ext cx="3769684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ENGINEERING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ENVIRONMENTAL SCIENCE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FE156-D2A9-1545-8B0E-5A0D79411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629" y="5303364"/>
            <a:ext cx="176686" cy="176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26393-28B6-5DE8-F9D6-66DBEF02A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629" y="5658073"/>
            <a:ext cx="176686" cy="176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61BEC-00B3-27FB-EB17-14FC829AC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20" y="5303364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8670C0-433C-4C6B-1408-C9802F19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20" y="5658073"/>
            <a:ext cx="176686" cy="176686"/>
          </a:xfrm>
          <a:prstGeom prst="rect">
            <a:avLst/>
          </a:prstGeom>
        </p:spPr>
      </p:pic>
      <p:sp>
        <p:nvSpPr>
          <p:cNvPr id="11" name="object 13">
            <a:extLst>
              <a:ext uri="{FF2B5EF4-FFF2-40B4-BE49-F238E27FC236}">
                <a16:creationId xmlns:a16="http://schemas.microsoft.com/office/drawing/2014/main" id="{449E7B3D-0AC5-3654-EB31-AB91710377EA}"/>
              </a:ext>
            </a:extLst>
          </p:cNvPr>
          <p:cNvSpPr txBox="1">
            <a:spLocks/>
          </p:cNvSpPr>
          <p:nvPr/>
        </p:nvSpPr>
        <p:spPr>
          <a:xfrm>
            <a:off x="3611303" y="955420"/>
            <a:ext cx="7610628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en-US" sz="2800" b="1" dirty="0">
                <a:solidFill>
                  <a:srgbClr val="1E502C"/>
                </a:solidFill>
                <a:latin typeface="Neo Sans Pro" panose="020B0504030504040204" pitchFamily="34" charset="0"/>
                <a:ea typeface="Verdana"/>
              </a:rPr>
              <a:t>Why Colorado State University?</a:t>
            </a: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92AB8EB9-EC12-8508-EB1E-D3B4907604B9}"/>
              </a:ext>
            </a:extLst>
          </p:cNvPr>
          <p:cNvSpPr txBox="1">
            <a:spLocks/>
          </p:cNvSpPr>
          <p:nvPr/>
        </p:nvSpPr>
        <p:spPr>
          <a:xfrm>
            <a:off x="6290072" y="441336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44693D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</p:spTree>
    <p:extLst>
      <p:ext uri="{BB962C8B-B14F-4D97-AF65-F5344CB8AC3E}">
        <p14:creationId xmlns:p14="http://schemas.microsoft.com/office/powerpoint/2010/main" val="155946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A4760D7F-5B05-FE0D-DD7E-0C1B2DD56C8B}"/>
              </a:ext>
            </a:extLst>
          </p:cNvPr>
          <p:cNvSpPr txBox="1"/>
          <p:nvPr/>
        </p:nvSpPr>
        <p:spPr>
          <a:xfrm>
            <a:off x="9392036" y="2558482"/>
            <a:ext cx="2082867" cy="11233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Veterinary Science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Program in the US</a:t>
            </a:r>
          </a:p>
          <a:p>
            <a:pPr marR="5080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732B2787-81F4-943F-C291-CAD7D311F1FD}"/>
              </a:ext>
            </a:extLst>
          </p:cNvPr>
          <p:cNvSpPr txBox="1"/>
          <p:nvPr/>
        </p:nvSpPr>
        <p:spPr>
          <a:xfrm>
            <a:off x="9417437" y="4035830"/>
            <a:ext cx="1706192" cy="1200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#3</a:t>
            </a:r>
          </a:p>
          <a:p>
            <a:pPr marR="5080">
              <a:spcBef>
                <a:spcPts val="325"/>
              </a:spcBef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College Town to Live in Forever 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Ranker 2021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AC22F52-F112-BCA3-3904-29A8425DDA33}"/>
              </a:ext>
            </a:extLst>
          </p:cNvPr>
          <p:cNvSpPr txBox="1"/>
          <p:nvPr/>
        </p:nvSpPr>
        <p:spPr>
          <a:xfrm>
            <a:off x="6494837" y="854785"/>
            <a:ext cx="2249113" cy="11772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rgbClr val="1F4E2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rgbClr val="1F4E2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151</a:t>
            </a:r>
          </a:p>
          <a:p>
            <a:r>
              <a:rPr lang="en-US" sz="1400" dirty="0">
                <a:solidFill>
                  <a:srgbClr val="1F4E2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NATIONAL UNIVERSITY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rgbClr val="1F4E2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  <a:p>
            <a:pPr marR="5080"/>
            <a:endParaRPr lang="en-PH" sz="1500" dirty="0">
              <a:solidFill>
                <a:srgbClr val="1F4E2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DD5B8C0-1F01-9E5E-451B-B9A6DBA1C0B0}"/>
              </a:ext>
            </a:extLst>
          </p:cNvPr>
          <p:cNvSpPr txBox="1"/>
          <p:nvPr/>
        </p:nvSpPr>
        <p:spPr>
          <a:xfrm>
            <a:off x="6479998" y="2880032"/>
            <a:ext cx="2149031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rgbClr val="1F4E2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#72</a:t>
            </a:r>
          </a:p>
          <a:p>
            <a:r>
              <a:rPr lang="en-US" sz="1400" dirty="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PUBLIC UNIVERSITY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81C9C91-49F8-79BB-58E1-F3A3A636FEFB}"/>
              </a:ext>
            </a:extLst>
          </p:cNvPr>
          <p:cNvSpPr txBox="1"/>
          <p:nvPr/>
        </p:nvSpPr>
        <p:spPr>
          <a:xfrm>
            <a:off x="6497550" y="4859618"/>
            <a:ext cx="2408152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rgbClr val="1F4E2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#55</a:t>
            </a:r>
          </a:p>
          <a:p>
            <a:pPr marR="5080"/>
            <a:r>
              <a:rPr lang="en-US" sz="1400" dirty="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BEST ENGINEERING</a:t>
            </a:r>
          </a:p>
          <a:p>
            <a:pPr marR="5080"/>
            <a:r>
              <a:rPr lang="en-US" sz="1400" dirty="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SCHOOLS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rgbClr val="1E502C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89EE4DB-853B-35E3-A6DC-EAD16153AB62}"/>
              </a:ext>
            </a:extLst>
          </p:cNvPr>
          <p:cNvSpPr txBox="1"/>
          <p:nvPr/>
        </p:nvSpPr>
        <p:spPr>
          <a:xfrm>
            <a:off x="9450460" y="1183644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</p:spTree>
    <p:extLst>
      <p:ext uri="{BB962C8B-B14F-4D97-AF65-F5344CB8AC3E}">
        <p14:creationId xmlns:p14="http://schemas.microsoft.com/office/powerpoint/2010/main" val="3722061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D23B13-FC86-2E86-65E6-1268C510011A}"/>
              </a:ext>
            </a:extLst>
          </p:cNvPr>
          <p:cNvSpPr txBox="1"/>
          <p:nvPr/>
        </p:nvSpPr>
        <p:spPr>
          <a:xfrm>
            <a:off x="565820" y="1868353"/>
            <a:ext cx="55018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OUTSTANDING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ACADEMIC EXCELLENCE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BA5D5E4-E3BF-A746-6A57-EE04ECAC68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" y="584617"/>
            <a:ext cx="3485218" cy="6745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C38472-AF5D-D45B-F0AB-9314F07A178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06119" y="3733800"/>
            <a:ext cx="2228099" cy="1432090"/>
            <a:chOff x="706120" y="3685727"/>
            <a:chExt cx="2302894" cy="14801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F8CBFC-E92F-2C9B-7F4A-388137F602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780" y="3685727"/>
              <a:ext cx="2010927" cy="14793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AE6C71-370A-33F5-9871-48C7EF7E39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6120" y="3687474"/>
              <a:ext cx="2302894" cy="147841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9B7514-AE94-705F-89F3-7EF5B716B073}"/>
              </a:ext>
            </a:extLst>
          </p:cNvPr>
          <p:cNvSpPr txBox="1"/>
          <p:nvPr/>
        </p:nvSpPr>
        <p:spPr>
          <a:xfrm>
            <a:off x="629914" y="5559758"/>
            <a:ext cx="7359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Washington State University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has earned an outstanding reputation for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academic excellence, world-changing research, and a diverse, welcoming community of students, faculty and alumni.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17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>
            <a:extLst>
              <a:ext uri="{FF2B5EF4-FFF2-40B4-BE49-F238E27FC236}">
                <a16:creationId xmlns:a16="http://schemas.microsoft.com/office/drawing/2014/main" id="{7C93889C-BFDD-6BCE-7B6F-C0726F829797}"/>
              </a:ext>
            </a:extLst>
          </p:cNvPr>
          <p:cNvSpPr txBox="1">
            <a:spLocks/>
          </p:cNvSpPr>
          <p:nvPr/>
        </p:nvSpPr>
        <p:spPr>
          <a:xfrm>
            <a:off x="6290072" y="441336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C31F33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4C721F85-3D9D-A21E-4437-677CBBE52545}"/>
              </a:ext>
            </a:extLst>
          </p:cNvPr>
          <p:cNvSpPr txBox="1"/>
          <p:nvPr/>
        </p:nvSpPr>
        <p:spPr>
          <a:xfrm>
            <a:off x="8210515" y="5192554"/>
            <a:ext cx="3783175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BUSINESS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ENGINEERING</a:t>
            </a:r>
          </a:p>
        </p:txBody>
      </p:sp>
      <p:sp>
        <p:nvSpPr>
          <p:cNvPr id="8" name="object 29">
            <a:extLst>
              <a:ext uri="{FF2B5EF4-FFF2-40B4-BE49-F238E27FC236}">
                <a16:creationId xmlns:a16="http://schemas.microsoft.com/office/drawing/2014/main" id="{ACBDA360-4807-E42A-9986-F71E55A42112}"/>
              </a:ext>
            </a:extLst>
          </p:cNvPr>
          <p:cNvSpPr txBox="1"/>
          <p:nvPr/>
        </p:nvSpPr>
        <p:spPr>
          <a:xfrm>
            <a:off x="5427518" y="5192407"/>
            <a:ext cx="3769684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COMPUTER SCIENCE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HOSPITALITY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A2B43D-5067-746B-7A1E-A80931CD6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648" y="5303364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37A3A-1FCC-6CDD-0280-702979F1E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648" y="5658073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DDA80-A0F1-DFBA-20F9-5F8F09D5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726" y="5303364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2CE53F-36FA-80D7-02DE-A2188BC0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726" y="5658073"/>
            <a:ext cx="176686" cy="176686"/>
          </a:xfrm>
          <a:prstGeom prst="rect">
            <a:avLst/>
          </a:prstGeom>
        </p:spPr>
      </p:pic>
      <p:sp>
        <p:nvSpPr>
          <p:cNvPr id="13" name="object 10">
            <a:extLst>
              <a:ext uri="{FF2B5EF4-FFF2-40B4-BE49-F238E27FC236}">
                <a16:creationId xmlns:a16="http://schemas.microsoft.com/office/drawing/2014/main" id="{C603EDB0-2181-6A67-C55B-78557C8EB4A0}"/>
              </a:ext>
            </a:extLst>
          </p:cNvPr>
          <p:cNvSpPr txBox="1"/>
          <p:nvPr/>
        </p:nvSpPr>
        <p:spPr>
          <a:xfrm>
            <a:off x="3878334" y="3683938"/>
            <a:ext cx="3411939" cy="2462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Leading research programs</a:t>
            </a: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B5AFF19-2C22-EB1C-47D0-15F882ED1D72}"/>
              </a:ext>
            </a:extLst>
          </p:cNvPr>
          <p:cNvSpPr txBox="1">
            <a:spLocks/>
          </p:cNvSpPr>
          <p:nvPr/>
        </p:nvSpPr>
        <p:spPr>
          <a:xfrm>
            <a:off x="3748623" y="9554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Washington State University?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A91F9-BDFB-1EED-1A6A-F3A4DF2C650C}"/>
              </a:ext>
            </a:extLst>
          </p:cNvPr>
          <p:cNvSpPr txBox="1"/>
          <p:nvPr/>
        </p:nvSpPr>
        <p:spPr>
          <a:xfrm>
            <a:off x="3790380" y="290562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State-of-the-art residential campus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172592-C044-4C9E-B997-EFEC11FC6899}"/>
              </a:ext>
            </a:extLst>
          </p:cNvPr>
          <p:cNvSpPr txBox="1"/>
          <p:nvPr/>
        </p:nvSpPr>
        <p:spPr>
          <a:xfrm>
            <a:off x="7105216" y="2905623"/>
            <a:ext cx="3701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Student experience offering dozens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 opportunities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0B501743-C7E4-3060-71B5-BEEAC38140E4}"/>
              </a:ext>
            </a:extLst>
          </p:cNvPr>
          <p:cNvSpPr txBox="1"/>
          <p:nvPr/>
        </p:nvSpPr>
        <p:spPr>
          <a:xfrm>
            <a:off x="7193280" y="1961285"/>
            <a:ext cx="4130039" cy="4693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1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#75 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Undergraduate Engineering Programs​</a:t>
            </a: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3B81B5E2-A863-57FB-2A15-3FC1C24B7F03}"/>
              </a:ext>
            </a:extLst>
          </p:cNvPr>
          <p:cNvSpPr txBox="1"/>
          <p:nvPr/>
        </p:nvSpPr>
        <p:spPr>
          <a:xfrm>
            <a:off x="3871210" y="1965499"/>
            <a:ext cx="2941070" cy="4693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1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#107 </a:t>
            </a:r>
            <a:r>
              <a:rPr lang="en-PH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Public Schools</a:t>
            </a: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 World Report 2023</a:t>
            </a:r>
          </a:p>
        </p:txBody>
      </p:sp>
    </p:spTree>
    <p:extLst>
      <p:ext uri="{BB962C8B-B14F-4D97-AF65-F5344CB8AC3E}">
        <p14:creationId xmlns:p14="http://schemas.microsoft.com/office/powerpoint/2010/main" val="1124101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F274639-6F70-786D-CF29-605804840874}"/>
              </a:ext>
            </a:extLst>
          </p:cNvPr>
          <p:cNvSpPr txBox="1"/>
          <p:nvPr/>
        </p:nvSpPr>
        <p:spPr>
          <a:xfrm>
            <a:off x="9450460" y="1183644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2BF2589-4CEF-A044-8F34-3789B0D5D394}"/>
              </a:ext>
            </a:extLst>
          </p:cNvPr>
          <p:cNvSpPr txBox="1"/>
          <p:nvPr/>
        </p:nvSpPr>
        <p:spPr>
          <a:xfrm>
            <a:off x="9477761" y="2573805"/>
            <a:ext cx="2210656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21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International Business​ 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B791B84-F404-85E8-99AB-1238FD011F41}"/>
              </a:ext>
            </a:extLst>
          </p:cNvPr>
          <p:cNvSpPr txBox="1"/>
          <p:nvPr/>
        </p:nvSpPr>
        <p:spPr>
          <a:xfrm>
            <a:off x="6870440" y="2805211"/>
            <a:ext cx="2149031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#15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AGRICULTURAL ENGINEERING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3C4FD6E-86EA-330B-23C7-195B5526C6B0}"/>
              </a:ext>
            </a:extLst>
          </p:cNvPr>
          <p:cNvSpPr txBox="1"/>
          <p:nvPr/>
        </p:nvSpPr>
        <p:spPr>
          <a:xfrm>
            <a:off x="6861073" y="4825556"/>
            <a:ext cx="2408152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#8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 HOSPITALITY​ AND HOTEL MANAGEMENT IN THE WORLD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CEOWORLD 2023</a:t>
            </a:r>
          </a:p>
        </p:txBody>
      </p:sp>
    </p:spTree>
    <p:extLst>
      <p:ext uri="{BB962C8B-B14F-4D97-AF65-F5344CB8AC3E}">
        <p14:creationId xmlns:p14="http://schemas.microsoft.com/office/powerpoint/2010/main" val="2825098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9E26D8-AB5A-A3AB-CB1D-E42AAB609FD9}"/>
              </a:ext>
            </a:extLst>
          </p:cNvPr>
          <p:cNvSpPr txBox="1"/>
          <p:nvPr/>
        </p:nvSpPr>
        <p:spPr>
          <a:xfrm>
            <a:off x="565821" y="1911600"/>
            <a:ext cx="5501899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ENERGY.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ENGINEERING. ENVIRONMENT.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288C5-A588-2C44-8551-8AA80123B82E}"/>
              </a:ext>
            </a:extLst>
          </p:cNvPr>
          <p:cNvSpPr txBox="1"/>
          <p:nvPr/>
        </p:nvSpPr>
        <p:spPr>
          <a:xfrm>
            <a:off x="581517" y="3874087"/>
            <a:ext cx="2833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At the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University of Oklahoma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, students have the space and resources to engage in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cutting-edge research projects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that fuel tomorrow’s defense, aerospace, climate and engineering initiatives.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30E5E-2B48-A1F9-E448-087C81278DE7}"/>
              </a:ext>
            </a:extLst>
          </p:cNvPr>
          <p:cNvSpPr txBox="1"/>
          <p:nvPr/>
        </p:nvSpPr>
        <p:spPr>
          <a:xfrm>
            <a:off x="578381" y="5560421"/>
            <a:ext cx="7434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With top-tier, STEM-certified programs in environmental studies, engineering and energy, OU experiences will fuel their future careers and reshape our environment.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AB82007-2874-6F8C-398D-EE5C034432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47" y="552450"/>
            <a:ext cx="3078594" cy="890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125EE98-CE80-A3DC-023E-3FAA60FE69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93120" y="3790680"/>
            <a:ext cx="2230204" cy="1375210"/>
            <a:chOff x="3866322" y="3835818"/>
            <a:chExt cx="2157002" cy="13300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930ABE-B11C-7C89-7283-BDEE30561C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66322" y="3835818"/>
              <a:ext cx="2157002" cy="1330071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058AF1-E0DF-458F-5159-0C017FA3FC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9727" y="3837444"/>
              <a:ext cx="1823448" cy="1326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637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4FC0595F-C97D-B3FA-9DBF-7B3A3E2A1CC0}"/>
              </a:ext>
            </a:extLst>
          </p:cNvPr>
          <p:cNvSpPr txBox="1"/>
          <p:nvPr/>
        </p:nvSpPr>
        <p:spPr>
          <a:xfrm>
            <a:off x="8217497" y="1938300"/>
            <a:ext cx="3411939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Affordable degree options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with a low cost of living.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85767CAE-9EA1-4793-2F48-F79CAF24BAAD}"/>
              </a:ext>
            </a:extLst>
          </p:cNvPr>
          <p:cNvSpPr txBox="1">
            <a:spLocks/>
          </p:cNvSpPr>
          <p:nvPr/>
        </p:nvSpPr>
        <p:spPr>
          <a:xfrm>
            <a:off x="3883093" y="9554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University of Oklahoma?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FF888-2F6B-9A91-77D1-955554993915}"/>
              </a:ext>
            </a:extLst>
          </p:cNvPr>
          <p:cNvSpPr txBox="1"/>
          <p:nvPr/>
        </p:nvSpPr>
        <p:spPr>
          <a:xfrm>
            <a:off x="4396492" y="2889133"/>
            <a:ext cx="3252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Wide open spaces.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Wide range of opportunities.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5F90D-8F51-0BCD-AB50-90DA5DF43982}"/>
              </a:ext>
            </a:extLst>
          </p:cNvPr>
          <p:cNvSpPr txBox="1"/>
          <p:nvPr/>
        </p:nvSpPr>
        <p:spPr>
          <a:xfrm>
            <a:off x="8169029" y="2889133"/>
            <a:ext cx="3701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Cutting-edge degrees in high 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paying professions.</a:t>
            </a: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8F2109ED-4B80-88FE-169E-7B53907B0FD0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C31F33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A89113FF-9F8B-DFE7-C147-C830C6BA0ED4}"/>
              </a:ext>
            </a:extLst>
          </p:cNvPr>
          <p:cNvSpPr txBox="1"/>
          <p:nvPr/>
        </p:nvSpPr>
        <p:spPr>
          <a:xfrm>
            <a:off x="7860015" y="5192554"/>
            <a:ext cx="3544585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ENTREPRENEURSHIP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</a:pP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ENGINEERING: </a:t>
            </a:r>
            <a:r>
              <a:rPr lang="en-US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CIVIL, ENVIRONMENTAL, INDUSTRIAL, MANUFACTURING, SYSTEMS</a:t>
            </a:r>
            <a:endParaRPr lang="en-US" sz="1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29">
            <a:extLst>
              <a:ext uri="{FF2B5EF4-FFF2-40B4-BE49-F238E27FC236}">
                <a16:creationId xmlns:a16="http://schemas.microsoft.com/office/drawing/2014/main" id="{B8ED4B77-4846-3881-D754-45ADD8885D96}"/>
              </a:ext>
            </a:extLst>
          </p:cNvPr>
          <p:cNvSpPr txBox="1"/>
          <p:nvPr/>
        </p:nvSpPr>
        <p:spPr>
          <a:xfrm>
            <a:off x="4233166" y="5192407"/>
            <a:ext cx="3769684" cy="872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PETROLEUM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spcBef>
                <a:spcPts val="40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MANAGEMENT INFORMATION</a:t>
            </a:r>
            <a:b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SYSTEMS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3135B-861E-1964-58F5-23D4FA7DC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296" y="5316064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88CE64-62AE-362D-9877-03F47E4C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296" y="5632673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4726AD-AD34-1AC5-563C-2EC393E3C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26" y="5316064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1C6588-4D8B-FF2E-3602-56AD384A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26" y="5632673"/>
            <a:ext cx="176686" cy="176686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AF0DD987-9320-3C6D-8E1B-2F37846F6B14}"/>
              </a:ext>
            </a:extLst>
          </p:cNvPr>
          <p:cNvSpPr txBox="1"/>
          <p:nvPr/>
        </p:nvSpPr>
        <p:spPr>
          <a:xfrm>
            <a:off x="4484993" y="1927713"/>
            <a:ext cx="2935137" cy="4693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1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Top Public Schools</a:t>
            </a: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 World Report 2023</a:t>
            </a:r>
          </a:p>
        </p:txBody>
      </p:sp>
    </p:spTree>
    <p:extLst>
      <p:ext uri="{BB962C8B-B14F-4D97-AF65-F5344CB8AC3E}">
        <p14:creationId xmlns:p14="http://schemas.microsoft.com/office/powerpoint/2010/main" val="2717501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442C2898-5C98-A696-8A3D-4CB757042881}"/>
              </a:ext>
            </a:extLst>
          </p:cNvPr>
          <p:cNvSpPr txBox="1"/>
          <p:nvPr/>
        </p:nvSpPr>
        <p:spPr>
          <a:xfrm>
            <a:off x="9503714" y="2587610"/>
            <a:ext cx="2210656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113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Geosciences (Global)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586E3F6D-2CCB-66CF-42BA-CFF499DEE47D}"/>
              </a:ext>
            </a:extLst>
          </p:cNvPr>
          <p:cNvSpPr txBox="1"/>
          <p:nvPr/>
        </p:nvSpPr>
        <p:spPr>
          <a:xfrm>
            <a:off x="9450460" y="1183644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10802C0-BF9E-F6A9-F24F-507E67317F59}"/>
              </a:ext>
            </a:extLst>
          </p:cNvPr>
          <p:cNvSpPr txBox="1"/>
          <p:nvPr/>
        </p:nvSpPr>
        <p:spPr>
          <a:xfrm>
            <a:off x="6451630" y="2879852"/>
            <a:ext cx="2228544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#461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ENGINEERING (GLOBAL)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EDE553C-1823-4C49-F513-21A6BDDC4A1A}"/>
              </a:ext>
            </a:extLst>
          </p:cNvPr>
          <p:cNvSpPr txBox="1"/>
          <p:nvPr/>
        </p:nvSpPr>
        <p:spPr>
          <a:xfrm>
            <a:off x="6481418" y="4855088"/>
            <a:ext cx="2408152" cy="120802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#110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BEST ENGINEERING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SCHOOLS (TIE)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370FEB0-F0F0-69F8-52F8-887A33A3C026}"/>
              </a:ext>
            </a:extLst>
          </p:cNvPr>
          <p:cNvSpPr txBox="1"/>
          <p:nvPr/>
        </p:nvSpPr>
        <p:spPr>
          <a:xfrm>
            <a:off x="9503714" y="4149080"/>
            <a:ext cx="2210656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10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Colleges with Best Student Life in America 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Niche 2023</a:t>
            </a:r>
          </a:p>
        </p:txBody>
      </p:sp>
    </p:spTree>
    <p:extLst>
      <p:ext uri="{BB962C8B-B14F-4D97-AF65-F5344CB8AC3E}">
        <p14:creationId xmlns:p14="http://schemas.microsoft.com/office/powerpoint/2010/main" val="1871778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0C855C-398F-26CA-D68A-309DD8686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681AA-72D0-2EFF-7342-E22106521B99}"/>
              </a:ext>
            </a:extLst>
          </p:cNvPr>
          <p:cNvSpPr txBox="1"/>
          <p:nvPr/>
        </p:nvSpPr>
        <p:spPr>
          <a:xfrm>
            <a:off x="537539" y="2031175"/>
            <a:ext cx="550189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YOUR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MARSHALL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MOMENT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39283-4DC5-8642-0A0F-0DF1A3CBB8E9}"/>
              </a:ext>
            </a:extLst>
          </p:cNvPr>
          <p:cNvSpPr txBox="1"/>
          <p:nvPr/>
        </p:nvSpPr>
        <p:spPr>
          <a:xfrm>
            <a:off x="560613" y="4085506"/>
            <a:ext cx="27222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Marshall University 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 public research university in Huntington, West Virginia 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160+ international students enrolled from more than 50 countries. 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9AF5F-7735-D62D-AF71-942C039DBE6C}"/>
              </a:ext>
            </a:extLst>
          </p:cNvPr>
          <p:cNvSpPr txBox="1"/>
          <p:nvPr/>
        </p:nvSpPr>
        <p:spPr>
          <a:xfrm>
            <a:off x="580930" y="5584311"/>
            <a:ext cx="5704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Enjoy a traditional American college campus experience and see the pride of the local community at Marshall.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9F2286-D005-79CA-ACC9-564BC969DF41}"/>
              </a:ext>
            </a:extLst>
          </p:cNvPr>
          <p:cNvSpPr>
            <a:spLocks/>
          </p:cNvSpPr>
          <p:nvPr/>
        </p:nvSpPr>
        <p:spPr>
          <a:xfrm>
            <a:off x="3860252" y="3773162"/>
            <a:ext cx="2165274" cy="139006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ECA4BAEA-3468-AAC2-E547-AA101D16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8" y="483475"/>
            <a:ext cx="1788317" cy="1172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BC53D-ECF5-822D-8C64-88509FC6D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97" y="3776472"/>
            <a:ext cx="2017624" cy="13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8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3DF8E8-EE90-B7BD-B086-BC14C6C4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5A448E14-BB0E-651D-9478-AA8591E41DB5}"/>
              </a:ext>
            </a:extLst>
          </p:cNvPr>
          <p:cNvSpPr txBox="1">
            <a:spLocks/>
          </p:cNvSpPr>
          <p:nvPr/>
        </p:nvSpPr>
        <p:spPr>
          <a:xfrm>
            <a:off x="3883093" y="750779"/>
            <a:ext cx="7176791" cy="43569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Neo Sans Pro" panose="020B05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Marshall University? </a:t>
            </a:r>
            <a:endParaRPr lang="en-PH" sz="2800" b="1" dirty="0">
              <a:solidFill>
                <a:schemeClr val="bg1"/>
              </a:solidFill>
              <a:effectLst/>
              <a:latin typeface="Neo Sans Pro" panose="020B05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CCE301D5-74AD-9D34-0756-EB5ECB328DF5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09A3C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DCC2C05C-202A-7AB4-5494-A2E848898B78}"/>
              </a:ext>
            </a:extLst>
          </p:cNvPr>
          <p:cNvSpPr txBox="1"/>
          <p:nvPr/>
        </p:nvSpPr>
        <p:spPr>
          <a:xfrm>
            <a:off x="7678932" y="1863674"/>
            <a:ext cx="3633529" cy="4308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#1 in Best College Campuses in West Virginia</a:t>
            </a: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Niche.com 2023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F512C-D680-2DFD-F3BF-014610C2AD13}"/>
              </a:ext>
            </a:extLst>
          </p:cNvPr>
          <p:cNvSpPr txBox="1"/>
          <p:nvPr/>
        </p:nvSpPr>
        <p:spPr>
          <a:xfrm>
            <a:off x="3622472" y="1863674"/>
            <a:ext cx="38719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#4 Best Colleges in West Virginia </a:t>
            </a: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Best Value Schools 2024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846AC40F-7DC7-E702-F511-AE4EF73E3022}"/>
              </a:ext>
            </a:extLst>
          </p:cNvPr>
          <p:cNvSpPr txBox="1"/>
          <p:nvPr/>
        </p:nvSpPr>
        <p:spPr>
          <a:xfrm>
            <a:off x="3712413" y="2778471"/>
            <a:ext cx="4226654" cy="4308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#86 in Best Undergraduate Engineering Programs</a:t>
            </a:r>
            <a:endParaRPr lang="en-US" sz="15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9705" indent="-179705"/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U.S. News &amp; World Report 2024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0034B909-EA13-8D87-4EDF-B57590DB225C}"/>
              </a:ext>
            </a:extLst>
          </p:cNvPr>
          <p:cNvSpPr txBox="1"/>
          <p:nvPr/>
        </p:nvSpPr>
        <p:spPr>
          <a:xfrm>
            <a:off x="8186848" y="5192554"/>
            <a:ext cx="2229772" cy="598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HEALTH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en-PH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BF8208BB-E2F8-D02E-0CCF-8B024F2F347A}"/>
              </a:ext>
            </a:extLst>
          </p:cNvPr>
          <p:cNvSpPr txBox="1"/>
          <p:nvPr/>
        </p:nvSpPr>
        <p:spPr>
          <a:xfrm>
            <a:off x="5597304" y="5192407"/>
            <a:ext cx="2327496" cy="598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  </a:t>
            </a:r>
            <a:endParaRPr lang="en-PH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PHARMACY</a:t>
            </a:r>
            <a:endParaRPr lang="en-PH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B9D4F-DA79-6BF9-598D-149B7877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03" y="5235866"/>
            <a:ext cx="176686" cy="176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E8D687-79B6-CA10-75DA-704135BC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03" y="5573110"/>
            <a:ext cx="176686" cy="176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67F574-4A27-9EE8-A815-F7290884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66" y="5235866"/>
            <a:ext cx="176686" cy="176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C7763C-0903-EFE4-C12F-CBF60EAD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66" y="5577230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5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24D90BF-1F31-FF3B-7B03-487F25AC9DC1}"/>
              </a:ext>
            </a:extLst>
          </p:cNvPr>
          <p:cNvSpPr txBox="1"/>
          <p:nvPr/>
        </p:nvSpPr>
        <p:spPr>
          <a:xfrm>
            <a:off x="1638300" y="5600700"/>
            <a:ext cx="157480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WORK AND</a:t>
            </a:r>
          </a:p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CCC59-07B3-F20E-58B9-61065DC4D09D}"/>
              </a:ext>
            </a:extLst>
          </p:cNvPr>
          <p:cNvSpPr txBox="1"/>
          <p:nvPr/>
        </p:nvSpPr>
        <p:spPr>
          <a:xfrm>
            <a:off x="635000" y="1542077"/>
            <a:ext cx="1638300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FLEXIBILITY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A43B73-D09E-AB16-8A08-56A4B1B96EA6}"/>
              </a:ext>
            </a:extLst>
          </p:cNvPr>
          <p:cNvSpPr txBox="1"/>
          <p:nvPr/>
        </p:nvSpPr>
        <p:spPr>
          <a:xfrm>
            <a:off x="2476500" y="1542077"/>
            <a:ext cx="1511300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CHOICE</a:t>
            </a:r>
            <a:endParaRPr lang="en-US" sz="1400">
              <a:solidFill>
                <a:srgbClr val="FFFFFF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5267C-AE9E-4280-CE7D-8175ED4C8B7E}"/>
              </a:ext>
            </a:extLst>
          </p:cNvPr>
          <p:cNvSpPr txBox="1"/>
          <p:nvPr/>
        </p:nvSpPr>
        <p:spPr>
          <a:xfrm>
            <a:off x="546100" y="2481877"/>
            <a:ext cx="1803400" cy="44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PERSONAL</a:t>
            </a:r>
          </a:p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75CF2-95FF-E524-8E66-C7518185966E}"/>
              </a:ext>
            </a:extLst>
          </p:cNvPr>
          <p:cNvSpPr txBox="1"/>
          <p:nvPr/>
        </p:nvSpPr>
        <p:spPr>
          <a:xfrm>
            <a:off x="2425700" y="2481877"/>
            <a:ext cx="1638300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SUPPORT</a:t>
            </a:r>
            <a:endParaRPr lang="en-US" sz="14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5D3A5D-D349-3411-4C40-9639E7A3D693}"/>
              </a:ext>
            </a:extLst>
          </p:cNvPr>
          <p:cNvSpPr txBox="1"/>
          <p:nvPr/>
        </p:nvSpPr>
        <p:spPr>
          <a:xfrm>
            <a:off x="520700" y="3485177"/>
            <a:ext cx="1879600" cy="44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WORLD-LEADING</a:t>
            </a: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ACADEMICS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10B66A-05E4-5562-FF8C-D6957ED0D478}"/>
              </a:ext>
            </a:extLst>
          </p:cNvPr>
          <p:cNvSpPr txBox="1"/>
          <p:nvPr/>
        </p:nvSpPr>
        <p:spPr>
          <a:xfrm>
            <a:off x="2311400" y="3485177"/>
            <a:ext cx="1841500" cy="44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lang="en-US" sz="140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POST-STUDY</a:t>
            </a:r>
          </a:p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7E585-1486-29BF-B14A-299D2B65AB74}"/>
              </a:ext>
            </a:extLst>
          </p:cNvPr>
          <p:cNvSpPr txBox="1"/>
          <p:nvPr/>
        </p:nvSpPr>
        <p:spPr>
          <a:xfrm>
            <a:off x="647700" y="4590077"/>
            <a:ext cx="1676400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ENCOURAGING</a:t>
            </a:r>
            <a:endParaRPr lang="en-US" sz="14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567E43-DB97-BB76-CAE9-CEE3F63AB949}"/>
              </a:ext>
            </a:extLst>
          </p:cNvPr>
          <p:cNvSpPr txBox="1"/>
          <p:nvPr/>
        </p:nvSpPr>
        <p:spPr>
          <a:xfrm>
            <a:off x="2413000" y="4597399"/>
            <a:ext cx="1651000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SPECIALIZED</a:t>
            </a:r>
            <a:endParaRPr lang="en-US" sz="14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F2984AE-3F00-8571-F0D4-4BB7D32693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1052494"/>
            <a:ext cx="383062" cy="4628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38094D-80DF-6881-B0BD-EAEB07FB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200" y="1056257"/>
            <a:ext cx="436130" cy="4731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80E600-228E-11B9-B70E-C474C93C5C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1983204"/>
            <a:ext cx="349753" cy="4689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9C96F7-483C-BB9B-94FD-FFFDD1DDAB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601" y="3118246"/>
            <a:ext cx="487439" cy="3503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448EE49-0868-64CC-93DA-6C76564E27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251" y="3050511"/>
            <a:ext cx="412750" cy="4127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81ACB9-C9CC-C699-8070-A0145BDA15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050" y="4151008"/>
            <a:ext cx="412750" cy="4127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BFC5A1-D5C6-8699-3A82-8D5EAA978E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3551" y="4178300"/>
            <a:ext cx="488445" cy="3719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1C391E-CF9B-08E9-B87B-612DAE8367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0751" y="5130800"/>
            <a:ext cx="463550" cy="4318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A998B-257B-826C-9BB0-DFD42B421E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7201" y="2120392"/>
            <a:ext cx="461785" cy="3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30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618AC-95CA-35F9-DC33-8E0D6FF0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3475826-7259-372B-01AA-BA81489D3265}"/>
              </a:ext>
            </a:extLst>
          </p:cNvPr>
          <p:cNvSpPr txBox="1"/>
          <p:nvPr/>
        </p:nvSpPr>
        <p:spPr>
          <a:xfrm>
            <a:off x="9314695" y="881163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i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i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i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chemeClr val="bg1"/>
                </a:solidFill>
                <a:latin typeface="Calibri"/>
                <a:cs typeface="Calibri"/>
              </a:rPr>
              <a:t>2024 RANKINGS</a:t>
            </a:r>
            <a:endParaRPr lang="en-US" sz="2000" spc="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A6F8514-9933-6141-51B9-EBB58A093FE7}"/>
              </a:ext>
            </a:extLst>
          </p:cNvPr>
          <p:cNvSpPr txBox="1"/>
          <p:nvPr/>
        </p:nvSpPr>
        <p:spPr>
          <a:xfrm>
            <a:off x="9324370" y="3974347"/>
            <a:ext cx="2082867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263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Nursing (TIE)</a:t>
            </a:r>
            <a:endParaRPr lang="en-US" sz="1400" i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/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U.S. News &amp; World Report 2024</a:t>
            </a:r>
            <a:r>
              <a:rPr lang="en-PH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PH" sz="1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AF6E31C-5C67-0756-E778-DFFCE6CD85FA}"/>
              </a:ext>
            </a:extLst>
          </p:cNvPr>
          <p:cNvSpPr txBox="1"/>
          <p:nvPr/>
        </p:nvSpPr>
        <p:spPr>
          <a:xfrm>
            <a:off x="6481876" y="2807976"/>
            <a:ext cx="2332340" cy="117468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#86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BEST UNDERGRADUATE ENGINEERING PROGRAMS (TIE)</a:t>
            </a:r>
          </a:p>
          <a:p>
            <a:pPr marL="180000" marR="5080" indent="-180000">
              <a:spcBef>
                <a:spcPts val="375"/>
              </a:spcBef>
            </a:pPr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News &amp; World Report 2024</a:t>
            </a:r>
            <a:r>
              <a:rPr lang="en-PH" sz="120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PH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F8C9BA60-5CD5-3589-C175-636410237941}"/>
              </a:ext>
            </a:extLst>
          </p:cNvPr>
          <p:cNvSpPr txBox="1"/>
          <p:nvPr/>
        </p:nvSpPr>
        <p:spPr>
          <a:xfrm>
            <a:off x="9327860" y="2568769"/>
            <a:ext cx="2589321" cy="9079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244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Business Programs (TIE)</a:t>
            </a:r>
          </a:p>
          <a:p>
            <a:pPr marR="5080"/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U.S. News &amp; World Report 2024</a:t>
            </a:r>
            <a:r>
              <a:rPr lang="en-PH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PH" sz="12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29103A7-D3D4-1AD4-228D-86FCEF3FD79E}"/>
              </a:ext>
            </a:extLst>
          </p:cNvPr>
          <p:cNvSpPr txBox="1"/>
          <p:nvPr/>
        </p:nvSpPr>
        <p:spPr>
          <a:xfrm>
            <a:off x="6481876" y="4966741"/>
            <a:ext cx="2332340" cy="9592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#150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HEALTH</a:t>
            </a:r>
          </a:p>
          <a:p>
            <a:pPr marL="180000" marR="5080" indent="-180000">
              <a:spcBef>
                <a:spcPts val="375"/>
              </a:spcBef>
            </a:pPr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U.S. News &amp; World Report 2024</a:t>
            </a:r>
            <a:r>
              <a:rPr lang="en-PH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PH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2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7F862F31-ED26-89A1-3FA8-F0E9ECA738A4}"/>
              </a:ext>
            </a:extLst>
          </p:cNvPr>
          <p:cNvSpPr txBox="1">
            <a:spLocks/>
          </p:cNvSpPr>
          <p:nvPr/>
        </p:nvSpPr>
        <p:spPr>
          <a:xfrm>
            <a:off x="488964" y="2012611"/>
            <a:ext cx="11150263" cy="91435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65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PRIVATE</a:t>
            </a:r>
            <a:r>
              <a:rPr lang="en-GB" sz="3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  </a:t>
            </a:r>
            <a:r>
              <a:rPr lang="en-GB" sz="4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Universities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86467-D3A0-2666-1C20-158E5CD055E9}"/>
              </a:ext>
            </a:extLst>
          </p:cNvPr>
          <p:cNvSpPr txBox="1"/>
          <p:nvPr/>
        </p:nvSpPr>
        <p:spPr>
          <a:xfrm>
            <a:off x="4588328" y="3521228"/>
            <a:ext cx="5747658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DE001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“INTO Suffolk </a:t>
            </a:r>
            <a:r>
              <a:rPr lang="en-US" sz="1400" dirty="0">
                <a:solidFill>
                  <a:srgbClr val="DE001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had programs that helped me prepare some basic knowledge to officially progress to the Sawyer Business School. Those classes were really helpful for me because that’s how I graduated with a high GPA. Now I have a job! I chose this place because Boston is very well-educated. We have a high education rate in the US and it’s also a very safe city for international students.”</a:t>
            </a:r>
            <a:endParaRPr lang="en-US" sz="1400" dirty="0">
              <a:solidFill>
                <a:srgbClr val="DE001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endParaRPr lang="en-US" sz="1500" dirty="0">
              <a:solidFill>
                <a:srgbClr val="DE001A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en-US" sz="1100" b="1" dirty="0">
                <a:solidFill>
                  <a:srgbClr val="DE001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Flora, Vietnam </a:t>
            </a:r>
            <a:endParaRPr lang="en-US" sz="1100" b="1" dirty="0">
              <a:solidFill>
                <a:srgbClr val="DE001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r>
              <a:rPr lang="en-US" sz="1100" dirty="0">
                <a:solidFill>
                  <a:srgbClr val="DE001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MS in Business Analytics (MSBA), Class of 2021 </a:t>
            </a:r>
            <a:endParaRPr lang="en-US" sz="1100" dirty="0">
              <a:solidFill>
                <a:srgbClr val="DE001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r>
              <a:rPr lang="en-US" sz="1100" dirty="0">
                <a:solidFill>
                  <a:srgbClr val="DE001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Global business analyst for Timberland, INTO Suffolk University 2023–2024</a:t>
            </a:r>
            <a:endParaRPr lang="en-US" sz="1100" dirty="0">
              <a:solidFill>
                <a:srgbClr val="DE001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algn="l">
              <a:spcBef>
                <a:spcPts val="300"/>
              </a:spcBef>
            </a:pPr>
            <a:endParaRPr lang="en-US" sz="1500" dirty="0">
              <a:solidFill>
                <a:srgbClr val="DE001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97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543DAE-A2BE-54CA-E679-15E9A0FD9860}"/>
              </a:ext>
            </a:extLst>
          </p:cNvPr>
          <p:cNvSpPr txBox="1"/>
          <p:nvPr/>
        </p:nvSpPr>
        <p:spPr>
          <a:xfrm>
            <a:off x="547379" y="2142830"/>
            <a:ext cx="55018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3C3F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SLU for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3C3F1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E6D35-05EF-4E93-8644-A3D396EA8E9B}"/>
              </a:ext>
            </a:extLst>
          </p:cNvPr>
          <p:cNvSpPr txBox="1"/>
          <p:nvPr/>
        </p:nvSpPr>
        <p:spPr>
          <a:xfrm>
            <a:off x="559444" y="3758286"/>
            <a:ext cx="257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SLU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is recognized for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world-class academics, life-changing research, compassionate healthcare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, and a strong commitment to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serving local and global communities.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9E73A-EBF3-7CD8-980F-F66B2B033A0A}"/>
              </a:ext>
            </a:extLst>
          </p:cNvPr>
          <p:cNvSpPr txBox="1"/>
          <p:nvPr/>
        </p:nvSpPr>
        <p:spPr>
          <a:xfrm>
            <a:off x="568955" y="5569847"/>
            <a:ext cx="6670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Earn your degree in a city highly ranked for new graduates, starting your career and lower cost of living with higher salaries.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924E28EC-34E2-9C88-F056-DDFD2F6AC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04" y="557415"/>
            <a:ext cx="2377399" cy="10193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58D069-1E34-DDCE-2B03-25FDB6DCA0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04835" y="3784600"/>
            <a:ext cx="2151603" cy="1381291"/>
            <a:chOff x="4226560" y="4145280"/>
            <a:chExt cx="1589779" cy="10206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39D8B8-2AC2-6EDC-20FB-ED3A6FEB43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2042" y="4148873"/>
              <a:ext cx="1578295" cy="9806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12EF70-D8B2-BA53-BAD4-AA58CFE893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26560" y="4145280"/>
              <a:ext cx="1589779" cy="102061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673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">
            <a:extLst>
              <a:ext uri="{FF2B5EF4-FFF2-40B4-BE49-F238E27FC236}">
                <a16:creationId xmlns:a16="http://schemas.microsoft.com/office/drawing/2014/main" id="{3648DC1F-AB90-2CAD-9DDF-B22E0F20FFE6}"/>
              </a:ext>
            </a:extLst>
          </p:cNvPr>
          <p:cNvSpPr txBox="1">
            <a:spLocks/>
          </p:cNvSpPr>
          <p:nvPr/>
        </p:nvSpPr>
        <p:spPr>
          <a:xfrm>
            <a:off x="3883093" y="9427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063C5B"/>
                </a:solidFill>
                <a:latin typeface="Neo Sans Pro" panose="020B0504030504040204" pitchFamily="34" charset="0"/>
                <a:ea typeface="Verdana"/>
              </a:rPr>
              <a:t>Why Saint Louis University?</a:t>
            </a:r>
          </a:p>
        </p:txBody>
      </p:sp>
      <p:sp>
        <p:nvSpPr>
          <p:cNvPr id="15" name="object 29">
            <a:extLst>
              <a:ext uri="{FF2B5EF4-FFF2-40B4-BE49-F238E27FC236}">
                <a16:creationId xmlns:a16="http://schemas.microsoft.com/office/drawing/2014/main" id="{531B7ABD-E7FA-A071-DE31-1492BAD829B3}"/>
              </a:ext>
            </a:extLst>
          </p:cNvPr>
          <p:cNvSpPr txBox="1"/>
          <p:nvPr/>
        </p:nvSpPr>
        <p:spPr>
          <a:xfrm>
            <a:off x="3986784" y="5173411"/>
            <a:ext cx="3783175" cy="1156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indent="-179705"/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ENGINEERING: </a:t>
            </a:r>
            <a:r>
              <a:rPr lang="en-GB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COMPUTER SCIENCE,</a:t>
            </a:r>
          </a:p>
          <a:p>
            <a:pPr marL="179705" indent="-179705"/>
            <a:r>
              <a:rPr lang="en-GB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ARTIFICIAL INTELLIGENCE, SOFTWARE</a:t>
            </a:r>
          </a:p>
          <a:p>
            <a:pPr marL="179705" indent="-179705"/>
            <a:r>
              <a:rPr lang="en-GB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ENGINEERING, INFORMATION SYSTEMS</a:t>
            </a:r>
          </a:p>
          <a:p>
            <a:pPr>
              <a:spcBef>
                <a:spcPts val="700"/>
              </a:spcBef>
            </a:pP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BUSINESS:</a:t>
            </a:r>
          </a:p>
          <a:p>
            <a:pPr marL="179705" indent="-179705"/>
            <a:r>
              <a:rPr lang="en-GB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PROFESSIONAL MBA AND ONE-YEAR MBA</a:t>
            </a:r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6394F3C0-D120-627A-2777-B9C2B2F12A5C}"/>
              </a:ext>
            </a:extLst>
          </p:cNvPr>
          <p:cNvSpPr txBox="1"/>
          <p:nvPr/>
        </p:nvSpPr>
        <p:spPr>
          <a:xfrm>
            <a:off x="7940812" y="5179639"/>
            <a:ext cx="3769684" cy="1315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indent="-179705"/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UNDERGRADUATE BUSINESS</a:t>
            </a:r>
          </a:p>
          <a:p>
            <a:pPr>
              <a:spcBef>
                <a:spcPts val="700"/>
              </a:spcBef>
            </a:pP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HEALTH:</a:t>
            </a:r>
          </a:p>
          <a:p>
            <a:pPr marR="5080"/>
            <a:r>
              <a:rPr lang="en-GB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HEALTH DATA SCIENCE, PUBLIC HEALTH</a:t>
            </a:r>
          </a:p>
          <a:p>
            <a:pPr marR="5080">
              <a:spcBef>
                <a:spcPts val="700"/>
              </a:spcBef>
            </a:pPr>
            <a:r>
              <a:rPr lang="en-GB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UNDERGRADUATE HEALTH/PRE-MEDICAL </a:t>
            </a:r>
          </a:p>
          <a:p>
            <a:pPr marR="5080"/>
            <a:endParaRPr lang="en-GB" sz="15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D0306-18C5-5FA5-B900-5252BEEA5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28" y="5233034"/>
            <a:ext cx="176686" cy="1766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4E2D9C-B03D-8FF5-7820-3CE2FBEA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28" y="5553458"/>
            <a:ext cx="176686" cy="176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59C380-15FA-DAD5-0BC7-BC389DF7D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95" y="5223477"/>
            <a:ext cx="176686" cy="176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C2DC69-942A-828B-5F67-24E80AE01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95" y="5941838"/>
            <a:ext cx="176686" cy="176686"/>
          </a:xfrm>
          <a:prstGeom prst="rect">
            <a:avLst/>
          </a:prstGeom>
        </p:spPr>
      </p:pic>
      <p:sp>
        <p:nvSpPr>
          <p:cNvPr id="22" name="object 13">
            <a:extLst>
              <a:ext uri="{FF2B5EF4-FFF2-40B4-BE49-F238E27FC236}">
                <a16:creationId xmlns:a16="http://schemas.microsoft.com/office/drawing/2014/main" id="{FAEBE8FB-6A11-42CE-D083-4ED554EF07CD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2A1216E6-2D66-B0BE-DC6A-07F1B86F6FF1}"/>
              </a:ext>
            </a:extLst>
          </p:cNvPr>
          <p:cNvSpPr txBox="1"/>
          <p:nvPr/>
        </p:nvSpPr>
        <p:spPr>
          <a:xfrm>
            <a:off x="3817595" y="2493009"/>
            <a:ext cx="3411939" cy="4847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#52 Best Value Schools</a:t>
            </a:r>
            <a:endParaRPr lang="en-US" sz="1500" i="1">
              <a:solidFill>
                <a:srgbClr val="063C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6DF5A2-A715-91A3-4A6A-A36378B827AB}"/>
              </a:ext>
            </a:extLst>
          </p:cNvPr>
          <p:cNvSpPr txBox="1"/>
          <p:nvPr/>
        </p:nvSpPr>
        <p:spPr>
          <a:xfrm>
            <a:off x="3712413" y="1721982"/>
            <a:ext cx="3871913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#105  in National Universities</a:t>
            </a:r>
            <a:endParaRPr lang="en-US" sz="1500">
              <a:solidFill>
                <a:srgbClr val="063C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02BA2B98-CDE7-5DCC-7493-0208DD0D2FD9}"/>
              </a:ext>
            </a:extLst>
          </p:cNvPr>
          <p:cNvSpPr txBox="1"/>
          <p:nvPr/>
        </p:nvSpPr>
        <p:spPr>
          <a:xfrm>
            <a:off x="7585653" y="3274887"/>
            <a:ext cx="2843808" cy="661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Top Five City for High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Salaries/Low Cost of Living</a:t>
            </a:r>
            <a:endParaRPr lang="en-US" sz="1500">
              <a:solidFill>
                <a:srgbClr val="063C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9705" indent="-179705"/>
            <a:r>
              <a:rPr lang="en-US" sz="1200" i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The Ascent 2021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149D8AE3-0BAE-055E-D32C-130C4EB84263}"/>
              </a:ext>
            </a:extLst>
          </p:cNvPr>
          <p:cNvSpPr txBox="1"/>
          <p:nvPr/>
        </p:nvSpPr>
        <p:spPr>
          <a:xfrm>
            <a:off x="3817595" y="3265985"/>
            <a:ext cx="3411939" cy="4847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#1 Tech-centric City for Jobs</a:t>
            </a:r>
            <a:endParaRPr lang="en-US" sz="1500" i="1">
              <a:solidFill>
                <a:srgbClr val="063C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IT Resources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87E13E-7EA0-55F6-3CF9-4B4B7E71AFF4}"/>
              </a:ext>
            </a:extLst>
          </p:cNvPr>
          <p:cNvSpPr txBox="1"/>
          <p:nvPr/>
        </p:nvSpPr>
        <p:spPr>
          <a:xfrm>
            <a:off x="7513644" y="1721982"/>
            <a:ext cx="3871913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#1 City for New Graduates to Start a Career</a:t>
            </a:r>
            <a:endParaRPr lang="en-US" sz="1500" dirty="0">
              <a:solidFill>
                <a:srgbClr val="063C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 dirty="0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Insurify 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A77229-E858-22DC-58FA-61F5AF02CD41}"/>
              </a:ext>
            </a:extLst>
          </p:cNvPr>
          <p:cNvSpPr txBox="1"/>
          <p:nvPr/>
        </p:nvSpPr>
        <p:spPr>
          <a:xfrm>
            <a:off x="7513644" y="2466392"/>
            <a:ext cx="3871913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#1 Most Affordable Metro Area</a:t>
            </a:r>
            <a:endParaRPr lang="en-US" sz="1500" dirty="0">
              <a:solidFill>
                <a:srgbClr val="063C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 dirty="0">
                <a:solidFill>
                  <a:srgbClr val="063C5B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SmartAsset 2023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83E17C-9321-94CF-13DC-7D4294DAD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28" y="6060369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6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ED1B877D-E941-6474-745C-ABB984E07698}"/>
              </a:ext>
            </a:extLst>
          </p:cNvPr>
          <p:cNvSpPr txBox="1"/>
          <p:nvPr/>
        </p:nvSpPr>
        <p:spPr>
          <a:xfrm>
            <a:off x="6706802" y="776426"/>
            <a:ext cx="2249113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HEALTH LAW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1F6804A-F434-D51E-CABC-BA915F54F330}"/>
              </a:ext>
            </a:extLst>
          </p:cNvPr>
          <p:cNvSpPr txBox="1"/>
          <p:nvPr/>
        </p:nvSpPr>
        <p:spPr>
          <a:xfrm>
            <a:off x="9441105" y="2187613"/>
            <a:ext cx="3752850" cy="43858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lang="en-US" sz="2000" b="1" dirty="0">
                <a:solidFill>
                  <a:srgbClr val="53C3F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UNDERGRADUATE</a:t>
            </a:r>
            <a:endParaRPr lang="en-US" sz="2000" b="1" spc="200" dirty="0">
              <a:solidFill>
                <a:srgbClr val="53C3F1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DAC1C18-B62D-3C68-2E97-99C085AD0BE9}"/>
              </a:ext>
            </a:extLst>
          </p:cNvPr>
          <p:cNvSpPr txBox="1"/>
          <p:nvPr/>
        </p:nvSpPr>
        <p:spPr>
          <a:xfrm>
            <a:off x="9408294" y="350716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chemeClr val="bg1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1B4D409-FE82-E157-91F5-84DBE15D4C79}"/>
              </a:ext>
            </a:extLst>
          </p:cNvPr>
          <p:cNvSpPr txBox="1"/>
          <p:nvPr/>
        </p:nvSpPr>
        <p:spPr>
          <a:xfrm>
            <a:off x="9492332" y="2618818"/>
            <a:ext cx="2082867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#17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Entrepreneurship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B7B4447-F13A-F4C3-01A9-19CCF1A636B7}"/>
              </a:ext>
            </a:extLst>
          </p:cNvPr>
          <p:cNvSpPr txBox="1"/>
          <p:nvPr/>
        </p:nvSpPr>
        <p:spPr>
          <a:xfrm>
            <a:off x="9498910" y="3672236"/>
            <a:ext cx="2082867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#17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International Business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5BB15F95-C51A-A7EF-A051-89AA8D1C85B7}"/>
              </a:ext>
            </a:extLst>
          </p:cNvPr>
          <p:cNvSpPr txBox="1"/>
          <p:nvPr/>
        </p:nvSpPr>
        <p:spPr>
          <a:xfrm>
            <a:off x="6671795" y="342804"/>
            <a:ext cx="1625601" cy="43858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lang="en-US" sz="2000" b="1" dirty="0">
                <a:solidFill>
                  <a:srgbClr val="063C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endParaRPr lang="en-US" sz="2000" b="1" spc="200" dirty="0">
              <a:solidFill>
                <a:srgbClr val="063C5B"/>
              </a:solidFill>
              <a:latin typeface="Calibri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8EEB0819-9BFD-E998-930C-0BBE8CA70D4F}"/>
              </a:ext>
            </a:extLst>
          </p:cNvPr>
          <p:cNvSpPr txBox="1"/>
          <p:nvPr/>
        </p:nvSpPr>
        <p:spPr>
          <a:xfrm>
            <a:off x="6674904" y="2119509"/>
            <a:ext cx="2249113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11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INTERNATIONAL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BUSINESS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51B85F8-2931-346E-6E4F-C543A10449E7}"/>
              </a:ext>
            </a:extLst>
          </p:cNvPr>
          <p:cNvSpPr txBox="1"/>
          <p:nvPr/>
        </p:nvSpPr>
        <p:spPr>
          <a:xfrm>
            <a:off x="6632375" y="3789039"/>
            <a:ext cx="2249113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12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ENTREPRENEURSHIP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1F28E858-9BD1-DB04-3F62-185B014B6CBB}"/>
              </a:ext>
            </a:extLst>
          </p:cNvPr>
          <p:cNvSpPr txBox="1"/>
          <p:nvPr/>
        </p:nvSpPr>
        <p:spPr>
          <a:xfrm>
            <a:off x="6656430" y="5362710"/>
            <a:ext cx="2249113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20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SUPPLY CHAIN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MANAGEMENT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99B2475-D356-7E5C-B6C0-966C5CBD36AD}"/>
              </a:ext>
            </a:extLst>
          </p:cNvPr>
          <p:cNvSpPr txBox="1"/>
          <p:nvPr/>
        </p:nvSpPr>
        <p:spPr>
          <a:xfrm>
            <a:off x="9528740" y="4750966"/>
            <a:ext cx="2082867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#44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Finance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26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326BC7-0359-E850-8105-09EFD7CB3983}"/>
              </a:ext>
            </a:extLst>
          </p:cNvPr>
          <p:cNvSpPr txBox="1"/>
          <p:nvPr/>
        </p:nvSpPr>
        <p:spPr>
          <a:xfrm>
            <a:off x="8087274" y="1540437"/>
            <a:ext cx="2308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63C5B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SLU</a:t>
            </a:r>
          </a:p>
          <a:p>
            <a:r>
              <a:rPr lang="en-US" sz="3200" b="1" dirty="0">
                <a:solidFill>
                  <a:srgbClr val="063C5B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MADRID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ABE92-7E2F-2C3F-5102-986A05181739}"/>
              </a:ext>
            </a:extLst>
          </p:cNvPr>
          <p:cNvSpPr txBox="1"/>
          <p:nvPr/>
        </p:nvSpPr>
        <p:spPr>
          <a:xfrm>
            <a:off x="8109282" y="2938070"/>
            <a:ext cx="323649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16 fully accredited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undergraduate and two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degrees can be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completed entirely in Madrid, Spain.</a:t>
            </a:r>
          </a:p>
          <a:p>
            <a:pPr marL="179705" indent="-179705"/>
            <a:endParaRPr lang="en-US" sz="1500">
              <a:solidFill>
                <a:srgbClr val="063C5B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179705" indent="-179705"/>
            <a:r>
              <a:rPr lang="en-US" sz="1500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Students can choose from among</a:t>
            </a:r>
          </a:p>
          <a:p>
            <a:pPr marL="179705" indent="-179705"/>
            <a:r>
              <a:rPr lang="en-US" sz="1500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more than </a:t>
            </a:r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40 degree programs to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start at SLU-Madrid</a:t>
            </a:r>
            <a:r>
              <a:rPr lang="en-US" sz="1500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and finish in the</a:t>
            </a:r>
          </a:p>
          <a:p>
            <a:pPr marL="179705" indent="-179705"/>
            <a:r>
              <a:rPr lang="en-US" sz="1500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US at SLU's campus in St. Louis.</a:t>
            </a:r>
          </a:p>
        </p:txBody>
      </p:sp>
    </p:spTree>
    <p:extLst>
      <p:ext uri="{BB962C8B-B14F-4D97-AF65-F5344CB8AC3E}">
        <p14:creationId xmlns:p14="http://schemas.microsoft.com/office/powerpoint/2010/main" val="2890859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E6B8D2-5020-EF50-502E-E19A6A39640A}"/>
              </a:ext>
            </a:extLst>
          </p:cNvPr>
          <p:cNvSpPr txBox="1"/>
          <p:nvPr/>
        </p:nvSpPr>
        <p:spPr>
          <a:xfrm>
            <a:off x="536370" y="1804834"/>
            <a:ext cx="55018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009A3C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GATEWAY TO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009A3C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GLOBAL CAREERS </a:t>
            </a:r>
            <a:endParaRPr lang="en-US" sz="3200" b="1" dirty="0">
              <a:solidFill>
                <a:srgbClr val="009A3C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2D8AC-ABB2-832A-B392-29899BE20FB6}"/>
              </a:ext>
            </a:extLst>
          </p:cNvPr>
          <p:cNvSpPr txBox="1"/>
          <p:nvPr/>
        </p:nvSpPr>
        <p:spPr>
          <a:xfrm>
            <a:off x="570041" y="3461010"/>
            <a:ext cx="2847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Drew is fourth nationally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enrolling international students among baccalaureate colleges. Drew offers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thousands of internship opportunities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at major employers such as Goldman Sachs, Google, Sony Music, The Metropolitan Museum of Art and CNN.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B405B-6ED6-E020-EE43-C72CC122A6F1}"/>
              </a:ext>
            </a:extLst>
          </p:cNvPr>
          <p:cNvSpPr txBox="1"/>
          <p:nvPr/>
        </p:nvSpPr>
        <p:spPr>
          <a:xfrm>
            <a:off x="553680" y="5578703"/>
            <a:ext cx="7995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Our New York City semesters and our Dual-Degree programs with Columbia University transform our students into competitive alumni in the job market.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EF68B56F-FACF-C430-C114-E3CEBFADD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" y="577018"/>
            <a:ext cx="1721646" cy="6971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146156-C5B5-D902-1608-D94E991B92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80773" y="3767104"/>
            <a:ext cx="2180235" cy="1398045"/>
            <a:chOff x="3780773" y="3767104"/>
            <a:chExt cx="2180235" cy="139804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FF01DF-4610-7484-13E1-A849C5775C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80773" y="3767104"/>
              <a:ext cx="2180235" cy="139804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337FDE6-8612-1588-C804-701771C1634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2348" y="3785933"/>
              <a:ext cx="1923971" cy="1370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975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4D489D31-A2C6-A91C-B253-ABC1570C3092}"/>
              </a:ext>
            </a:extLst>
          </p:cNvPr>
          <p:cNvSpPr txBox="1">
            <a:spLocks/>
          </p:cNvSpPr>
          <p:nvPr/>
        </p:nvSpPr>
        <p:spPr>
          <a:xfrm>
            <a:off x="3883093" y="9427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Drew University?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925104F7-5C38-441D-53B1-716003601C3E}"/>
              </a:ext>
            </a:extLst>
          </p:cNvPr>
          <p:cNvSpPr txBox="1"/>
          <p:nvPr/>
        </p:nvSpPr>
        <p:spPr>
          <a:xfrm>
            <a:off x="3441275" y="3455535"/>
            <a:ext cx="4002931" cy="2462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Less than an hour train ride to New York 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51278-49FF-CBA1-88B7-830604FE7D73}"/>
              </a:ext>
            </a:extLst>
          </p:cNvPr>
          <p:cNvSpPr txBox="1"/>
          <p:nvPr/>
        </p:nvSpPr>
        <p:spPr>
          <a:xfrm>
            <a:off x="3348125" y="1784901"/>
            <a:ext cx="372577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 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Drew University 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education has more than</a:t>
            </a:r>
          </a:p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 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$1.1M return on investment 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over a 40</a:t>
            </a:r>
          </a:p>
          <a:p>
            <a:pPr marL="179705" indent="-179705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year period, which ranks us in the 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10%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all US colleges</a:t>
            </a:r>
            <a:endParaRPr lang="en-US" sz="15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Georgetown University's Center on Education and the Workforce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A5228-7552-6EDE-66FF-EE481FB83306}"/>
              </a:ext>
            </a:extLst>
          </p:cNvPr>
          <p:cNvSpPr txBox="1"/>
          <p:nvPr/>
        </p:nvSpPr>
        <p:spPr>
          <a:xfrm>
            <a:off x="7678744" y="1796933"/>
            <a:ext cx="353134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10 Best Colleges for Networking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Magazine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77B5E-411E-674C-D5C4-DE6F8D7F4291}"/>
              </a:ext>
            </a:extLst>
          </p:cNvPr>
          <p:cNvSpPr txBox="1"/>
          <p:nvPr/>
        </p:nvSpPr>
        <p:spPr>
          <a:xfrm>
            <a:off x="7678744" y="2745792"/>
            <a:ext cx="4096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NYC Semesters</a:t>
            </a: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: Wall Street, United Nations,</a:t>
            </a:r>
          </a:p>
          <a:p>
            <a:pPr marL="179705" indent="-179705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Contemporary Art, Communications and</a:t>
            </a:r>
          </a:p>
          <a:p>
            <a:pPr marL="179705" indent="-179705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Media, Museums and Cultural Management,</a:t>
            </a:r>
          </a:p>
          <a:p>
            <a:pPr marL="179705" indent="-179705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New York Theatre and Social Impact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A1F4E01F-554D-C37D-6E3E-6922EDDCFF1B}"/>
              </a:ext>
            </a:extLst>
          </p:cNvPr>
          <p:cNvSpPr txBox="1"/>
          <p:nvPr/>
        </p:nvSpPr>
        <p:spPr>
          <a:xfrm>
            <a:off x="7361779" y="5192554"/>
            <a:ext cx="3783175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BS in NATURAL SCIENCES </a:t>
            </a:r>
            <a:r>
              <a:rPr lang="en-US" sz="1300">
                <a:solidFill>
                  <a:schemeClr val="bg1"/>
                </a:solidFill>
                <a:latin typeface="Calibri"/>
                <a:cs typeface="Calibri"/>
              </a:rPr>
              <a:t>(NEUROSCIENCE)</a:t>
            </a:r>
            <a:endParaRPr lang="en-PH" sz="13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BS in COMPUTER SCIENCE</a:t>
            </a: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BS in MATHEMATICS</a:t>
            </a:r>
            <a:endParaRPr lang="en-US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9">
            <a:extLst>
              <a:ext uri="{FF2B5EF4-FFF2-40B4-BE49-F238E27FC236}">
                <a16:creationId xmlns:a16="http://schemas.microsoft.com/office/drawing/2014/main" id="{C6C9BF8C-CBD4-4BB7-A27C-C1DA21E81C96}"/>
              </a:ext>
            </a:extLst>
          </p:cNvPr>
          <p:cNvSpPr txBox="1"/>
          <p:nvPr/>
        </p:nvSpPr>
        <p:spPr>
          <a:xfrm>
            <a:off x="4574875" y="5192407"/>
            <a:ext cx="3769684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MS in FINANCE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MS in DATA SCIENCE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BS in BUSINESS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4EACF-6E8D-D8A3-C471-2E2DDA5A5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005" y="5316064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A84D0-BF45-624C-9948-0C19902A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005" y="5658073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D1DC6-0BE0-AB48-5F83-2F359504A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005" y="6005413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19868D-DE12-6297-6FE8-836AF69A4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990" y="5316064"/>
            <a:ext cx="176686" cy="176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62B391-3E12-E2E3-2D74-D626249B6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990" y="5658073"/>
            <a:ext cx="176686" cy="176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9F071A-874F-EF03-F5F4-2829A4F2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990" y="6005413"/>
            <a:ext cx="176686" cy="176686"/>
          </a:xfrm>
          <a:prstGeom prst="rect">
            <a:avLst/>
          </a:prstGeom>
        </p:spPr>
      </p:pic>
      <p:sp>
        <p:nvSpPr>
          <p:cNvPr id="15" name="object 13">
            <a:extLst>
              <a:ext uri="{FF2B5EF4-FFF2-40B4-BE49-F238E27FC236}">
                <a16:creationId xmlns:a16="http://schemas.microsoft.com/office/drawing/2014/main" id="{03885A5F-2839-5A30-6B30-A4D6A7548D1E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</p:spTree>
    <p:extLst>
      <p:ext uri="{BB962C8B-B14F-4D97-AF65-F5344CB8AC3E}">
        <p14:creationId xmlns:p14="http://schemas.microsoft.com/office/powerpoint/2010/main" val="414698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763B203F-4BD1-8F8F-370A-AB84D96EC87A}"/>
              </a:ext>
            </a:extLst>
          </p:cNvPr>
          <p:cNvSpPr txBox="1"/>
          <p:nvPr/>
        </p:nvSpPr>
        <p:spPr>
          <a:xfrm>
            <a:off x="9515860" y="2575162"/>
            <a:ext cx="2251517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70%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 classes have fewer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than 20 students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AEE111D-A648-B0D7-EFD4-748A0CC26B85}"/>
              </a:ext>
            </a:extLst>
          </p:cNvPr>
          <p:cNvSpPr txBox="1"/>
          <p:nvPr/>
        </p:nvSpPr>
        <p:spPr>
          <a:xfrm>
            <a:off x="6471209" y="2808033"/>
            <a:ext cx="1885391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99%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 FACULTY HOLD THE HIGHEST DEGREE IN THEIR FIELD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98630D7-3304-A1CF-69D6-A38D901D0C52}"/>
              </a:ext>
            </a:extLst>
          </p:cNvPr>
          <p:cNvSpPr txBox="1"/>
          <p:nvPr/>
        </p:nvSpPr>
        <p:spPr>
          <a:xfrm>
            <a:off x="9462492" y="1520528"/>
            <a:ext cx="3752850" cy="51552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FACTS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21723C9-0FBC-181D-BA71-7B7D254C5D51}"/>
              </a:ext>
            </a:extLst>
          </p:cNvPr>
          <p:cNvSpPr txBox="1"/>
          <p:nvPr/>
        </p:nvSpPr>
        <p:spPr>
          <a:xfrm>
            <a:off x="6462519" y="4763063"/>
            <a:ext cx="2408152" cy="140038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90%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 RECENT GRADUATES WERE EMPLOYED OR IN GRADUATE SCHOOL WITHIN SIX MONTHS OF GRADUATION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056D0BA-4A39-090C-41BC-289DB399BC45}"/>
              </a:ext>
            </a:extLst>
          </p:cNvPr>
          <p:cNvSpPr txBox="1"/>
          <p:nvPr/>
        </p:nvSpPr>
        <p:spPr>
          <a:xfrm>
            <a:off x="9537919" y="3988964"/>
            <a:ext cx="2349281" cy="160813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#11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the Nation for Enrolling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International Students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Institute of International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Education </a:t>
            </a:r>
          </a:p>
          <a:p>
            <a:pPr marL="0" lvl="1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Open Doors Report 2022</a:t>
            </a:r>
          </a:p>
        </p:txBody>
      </p:sp>
    </p:spTree>
    <p:extLst>
      <p:ext uri="{BB962C8B-B14F-4D97-AF65-F5344CB8AC3E}">
        <p14:creationId xmlns:p14="http://schemas.microsoft.com/office/powerpoint/2010/main" val="3472181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C6DDB3-3445-79EF-6347-DB39A84A6747}"/>
              </a:ext>
            </a:extLst>
          </p:cNvPr>
          <p:cNvSpPr txBox="1"/>
          <p:nvPr/>
        </p:nvSpPr>
        <p:spPr>
          <a:xfrm>
            <a:off x="556393" y="1956724"/>
            <a:ext cx="5501899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0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NEW YORK’S MOST</a:t>
            </a:r>
          </a:p>
          <a:p>
            <a:pPr>
              <a:spcBef>
                <a:spcPts val="300"/>
              </a:spcBef>
            </a:pPr>
            <a:r>
              <a:rPr lang="en-US" sz="3000" b="1" dirty="0">
                <a:solidFill>
                  <a:srgbClr val="FFCC33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CAREER-INTENSIVE UNIVERSITY </a:t>
            </a:r>
            <a:endParaRPr lang="en-US" sz="3000" b="1" dirty="0">
              <a:solidFill>
                <a:srgbClr val="FFCC33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E38AB-11AD-6A48-6ADB-52FAFBF6DC09}"/>
              </a:ext>
            </a:extLst>
          </p:cNvPr>
          <p:cNvSpPr txBox="1"/>
          <p:nvPr/>
        </p:nvSpPr>
        <p:spPr>
          <a:xfrm>
            <a:off x="570041" y="3851480"/>
            <a:ext cx="2746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Hofstra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provides students with an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industry-led education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combined with faculty actively engaged in the field. Get the most out of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intimate learning environment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with all the resources of a large university.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B7350-AA58-A982-24B0-92A81ED2E447}"/>
              </a:ext>
            </a:extLst>
          </p:cNvPr>
          <p:cNvSpPr txBox="1"/>
          <p:nvPr/>
        </p:nvSpPr>
        <p:spPr>
          <a:xfrm>
            <a:off x="566350" y="5569848"/>
            <a:ext cx="8278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Enhance your program with our state-of-the-art facilities like Bloomberg terminals for business/finance, studio space for film/communication and engineering co-op for working and connecting with top companies. </a:t>
            </a:r>
            <a:endParaRPr lang="en-US" sz="1400" b="1">
              <a:solidFill>
                <a:srgbClr val="0A3B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560E6C3-0012-8A18-D1DC-03B6D7117C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67" y="555913"/>
            <a:ext cx="1747133" cy="10472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D67EA9-89C6-7B16-1B7C-D52C3DE61EDD}"/>
              </a:ext>
            </a:extLst>
          </p:cNvPr>
          <p:cNvGrpSpPr>
            <a:grpSpLocks/>
          </p:cNvGrpSpPr>
          <p:nvPr/>
        </p:nvGrpSpPr>
        <p:grpSpPr>
          <a:xfrm>
            <a:off x="3805582" y="3797301"/>
            <a:ext cx="2170699" cy="1375188"/>
            <a:chOff x="3866028" y="3799629"/>
            <a:chExt cx="2167024" cy="13728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88A66D-4B21-4A70-6C74-D70CC1276A0F}"/>
                </a:ext>
              </a:extLst>
            </p:cNvPr>
            <p:cNvSpPr>
              <a:spLocks/>
            </p:cNvSpPr>
            <p:nvPr/>
          </p:nvSpPr>
          <p:spPr>
            <a:xfrm>
              <a:off x="3866481" y="3799629"/>
              <a:ext cx="2166571" cy="1366262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E66CEE-5590-5FB6-795A-05A560BF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6028" y="3806687"/>
              <a:ext cx="1821069" cy="1365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79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9839D-B54E-518C-07AB-C177A137312D}"/>
              </a:ext>
            </a:extLst>
          </p:cNvPr>
          <p:cNvSpPr txBox="1"/>
          <p:nvPr/>
        </p:nvSpPr>
        <p:spPr>
          <a:xfrm>
            <a:off x="447327" y="5040041"/>
            <a:ext cx="5501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WHY STUDY WITH OUR US UNIVERSITY PARTNERS?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E1111-55EC-5781-D3A7-AE9F74E6B2D2}"/>
              </a:ext>
            </a:extLst>
          </p:cNvPr>
          <p:cNvSpPr txBox="1"/>
          <p:nvPr/>
        </p:nvSpPr>
        <p:spPr>
          <a:xfrm>
            <a:off x="6765462" y="3182926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400" b="1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Programs designed for international student</a:t>
            </a:r>
          </a:p>
          <a:p>
            <a:pPr marL="179705" indent="-179705"/>
            <a:r>
              <a:rPr lang="en-GB" sz="1400" b="1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success at leading US universities</a:t>
            </a:r>
            <a:endParaRPr lang="en-US" sz="1400" b="1" dirty="0">
              <a:solidFill>
                <a:srgbClr val="DF003B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F0EFA7C-F390-C00D-9866-73D63B0B803D}"/>
              </a:ext>
            </a:extLst>
          </p:cNvPr>
          <p:cNvSpPr txBox="1"/>
          <p:nvPr/>
        </p:nvSpPr>
        <p:spPr>
          <a:xfrm>
            <a:off x="6468855" y="1043857"/>
            <a:ext cx="2378162" cy="16466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indent="0" algn="r">
              <a:buFont typeface="Calibri" panose="020F0502020204030204" pitchFamily="34" charset="0"/>
              <a:buNone/>
            </a:pPr>
            <a:r>
              <a:rPr lang="en-GB" sz="3200" b="1" dirty="0">
                <a:solidFill>
                  <a:srgbClr val="DF003B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14,000 STUDENTS</a:t>
            </a:r>
          </a:p>
          <a:p>
            <a:pPr marL="0" indent="0" algn="r"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GB" sz="1400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From </a:t>
            </a:r>
            <a:r>
              <a:rPr lang="en-GB" sz="1400" b="1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150 countries and territories </a:t>
            </a:r>
            <a:r>
              <a:rPr lang="en-GB" sz="1400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around the world choose </a:t>
            </a:r>
            <a:r>
              <a:rPr lang="en-GB" sz="1400" b="1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INTO</a:t>
            </a:r>
            <a:r>
              <a:rPr lang="en-GB" sz="1400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each year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A85DF0A-C39B-1ADC-E78F-C7B9A330A5FD}"/>
              </a:ext>
            </a:extLst>
          </p:cNvPr>
          <p:cNvSpPr txBox="1"/>
          <p:nvPr/>
        </p:nvSpPr>
        <p:spPr>
          <a:xfrm>
            <a:off x="9275045" y="1322363"/>
            <a:ext cx="1941364" cy="13593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GB" sz="3200" b="1" dirty="0">
                <a:solidFill>
                  <a:srgbClr val="DF003B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94%</a:t>
            </a:r>
          </a:p>
          <a:p>
            <a:pPr marL="0" indent="0"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GB" sz="1400" b="1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GLOBAL STUDENT SATISFACTION</a:t>
            </a:r>
          </a:p>
          <a:p>
            <a:pPr marL="0" indent="0">
              <a:spcBef>
                <a:spcPts val="400"/>
              </a:spcBef>
              <a:buFont typeface="Calibri" panose="020F0502020204030204" pitchFamily="34" charset="0"/>
              <a:buNone/>
            </a:pPr>
            <a:r>
              <a:rPr lang="en-GB" sz="1200" i="1" dirty="0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INTO Student Experience Survey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32179-9742-940C-41C2-C121FA7E49E1}"/>
              </a:ext>
            </a:extLst>
          </p:cNvPr>
          <p:cNvSpPr txBox="1"/>
          <p:nvPr/>
        </p:nvSpPr>
        <p:spPr>
          <a:xfrm>
            <a:off x="6778162" y="3718187"/>
            <a:ext cx="4531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400" b="1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Wide range of undergraduate and graduate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AF024-D389-A042-132F-10D278EADE1C}"/>
              </a:ext>
            </a:extLst>
          </p:cNvPr>
          <p:cNvSpPr txBox="1"/>
          <p:nvPr/>
        </p:nvSpPr>
        <p:spPr>
          <a:xfrm>
            <a:off x="6765462" y="4035207"/>
            <a:ext cx="468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400" b="1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English preparation and engagement in US university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8611A-4EFF-EFE1-9A50-FD27E7234049}"/>
              </a:ext>
            </a:extLst>
          </p:cNvPr>
          <p:cNvSpPr txBox="1"/>
          <p:nvPr/>
        </p:nvSpPr>
        <p:spPr>
          <a:xfrm>
            <a:off x="6765462" y="4361065"/>
            <a:ext cx="468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400" b="1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Personalized expert teaching and first-class facilities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09C37C-6026-9AE8-6E37-7CF3F7E3D767}"/>
              </a:ext>
            </a:extLst>
          </p:cNvPr>
          <p:cNvSpPr txBox="1"/>
          <p:nvPr/>
        </p:nvSpPr>
        <p:spPr>
          <a:xfrm>
            <a:off x="6765462" y="4693793"/>
            <a:ext cx="468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400" b="1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Pre-arrival, accommodation and study support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EE801-B701-F2C2-F4A1-023E2EE92644}"/>
              </a:ext>
            </a:extLst>
          </p:cNvPr>
          <p:cNvSpPr txBox="1"/>
          <p:nvPr/>
        </p:nvSpPr>
        <p:spPr>
          <a:xfrm>
            <a:off x="6778162" y="5035030"/>
            <a:ext cx="4684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GB" sz="1400" b="1">
                <a:solidFill>
                  <a:srgbClr val="DF003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Culturally diverse and welcoming social environment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0E3BB8-79C0-E822-4EA2-D5F961B23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49" y="3267734"/>
            <a:ext cx="166511" cy="166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911A44-3BB0-E654-8A82-B9245E28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49" y="3789763"/>
            <a:ext cx="166511" cy="166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986567-FF07-0017-E75A-9F6EFEF2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49" y="4110975"/>
            <a:ext cx="166511" cy="166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728A10-4190-7AF3-D1FA-94C8078B5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49" y="4437959"/>
            <a:ext cx="166511" cy="166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4B65AE-2441-FA34-3940-235637070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49" y="4767907"/>
            <a:ext cx="166511" cy="166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F826D3-D87D-49DE-172A-779B4E42F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49" y="5109144"/>
            <a:ext cx="166511" cy="1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06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52B63289-F664-A6AD-4734-AC16392C1879}"/>
              </a:ext>
            </a:extLst>
          </p:cNvPr>
          <p:cNvSpPr txBox="1">
            <a:spLocks/>
          </p:cNvSpPr>
          <p:nvPr/>
        </p:nvSpPr>
        <p:spPr>
          <a:xfrm>
            <a:off x="3883093" y="9427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063C5B"/>
                </a:solidFill>
                <a:latin typeface="Neo Sans Pro" panose="020B0504030504040204" pitchFamily="34" charset="0"/>
                <a:ea typeface="Verdana"/>
              </a:rPr>
              <a:t>Why </a:t>
            </a:r>
            <a:r>
              <a:rPr lang="en-GB" sz="2800" b="1" dirty="0" err="1">
                <a:solidFill>
                  <a:srgbClr val="063C5B"/>
                </a:solidFill>
                <a:latin typeface="Neo Sans Pro" panose="020B0504030504040204" pitchFamily="34" charset="0"/>
                <a:ea typeface="Verdana"/>
              </a:rPr>
              <a:t>Hofstra</a:t>
            </a:r>
            <a:r>
              <a:rPr lang="en-GB" sz="2800" b="1" dirty="0">
                <a:solidFill>
                  <a:srgbClr val="063C5B"/>
                </a:solidFill>
                <a:latin typeface="Neo Sans Pro" panose="020B0504030504040204" pitchFamily="34" charset="0"/>
                <a:ea typeface="Verdana"/>
              </a:rPr>
              <a:t> University?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913AC-F0FE-5AF3-4CC8-80FA18FD8864}"/>
              </a:ext>
            </a:extLst>
          </p:cNvPr>
          <p:cNvSpPr txBox="1"/>
          <p:nvPr/>
        </p:nvSpPr>
        <p:spPr>
          <a:xfrm>
            <a:off x="3852113" y="2001382"/>
            <a:ext cx="3871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13:1 student-to-faculty ratio/average </a:t>
            </a:r>
          </a:p>
          <a:p>
            <a:pPr marL="179705" indent="-179705"/>
            <a:r>
              <a:rPr lang="en-US" sz="1500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undergraduate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66C1A-CAB7-7A56-7A74-754F54968D9E}"/>
              </a:ext>
            </a:extLst>
          </p:cNvPr>
          <p:cNvSpPr txBox="1"/>
          <p:nvPr/>
        </p:nvSpPr>
        <p:spPr>
          <a:xfrm>
            <a:off x="7653344" y="2001382"/>
            <a:ext cx="3871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93% of graduates are employed or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attending graduate school</a:t>
            </a:r>
          </a:p>
          <a:p>
            <a:pPr marL="179705" indent="-179705"/>
            <a:r>
              <a:rPr lang="en-US" sz="1200" i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Undergraduate &amp; Graduate Alumni Outcomes 2021-2022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3BAE3-F4C1-1D7D-9CB3-6D5F9816A34F}"/>
              </a:ext>
            </a:extLst>
          </p:cNvPr>
          <p:cNvSpPr txBox="1"/>
          <p:nvPr/>
        </p:nvSpPr>
        <p:spPr>
          <a:xfrm>
            <a:off x="7653344" y="2923592"/>
            <a:ext cx="3871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16% For Return On Investment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And Best Value </a:t>
            </a:r>
          </a:p>
          <a:p>
            <a:pPr marL="179705" indent="-179705"/>
            <a:r>
              <a:rPr lang="en-US" sz="1200" i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PayScale College ROI Report 2022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DF3DBA20-FBCE-AB5E-E9B7-3F67C18F4FA7}"/>
              </a:ext>
            </a:extLst>
          </p:cNvPr>
          <p:cNvSpPr txBox="1"/>
          <p:nvPr/>
        </p:nvSpPr>
        <p:spPr>
          <a:xfrm>
            <a:off x="7842564" y="5192554"/>
            <a:ext cx="378317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ENGINEERING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HEALTH PROFESSIONS:</a:t>
            </a:r>
          </a:p>
          <a:p>
            <a:pPr marR="5080"/>
            <a:r>
              <a:rPr lang="en-US" sz="13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HEALTH INFORMATICS, PUBLIC HEALTH</a:t>
            </a:r>
            <a:endParaRPr lang="en-US" sz="13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29">
            <a:extLst>
              <a:ext uri="{FF2B5EF4-FFF2-40B4-BE49-F238E27FC236}">
                <a16:creationId xmlns:a16="http://schemas.microsoft.com/office/drawing/2014/main" id="{DEB33EF9-007F-D3C7-3A21-1BB0B62DD367}"/>
              </a:ext>
            </a:extLst>
          </p:cNvPr>
          <p:cNvSpPr txBox="1"/>
          <p:nvPr/>
        </p:nvSpPr>
        <p:spPr>
          <a:xfrm>
            <a:off x="4894551" y="5192407"/>
            <a:ext cx="3769684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BUSINESS and MBA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COMPUTER SCIENCE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3B192-285E-B4B4-C5A2-925A1639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681" y="5316064"/>
            <a:ext cx="176686" cy="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6782D-5616-EF2C-9CA7-8DC8862D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681" y="5658073"/>
            <a:ext cx="176686" cy="176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B04EBA-1EB3-D024-2FFB-BAE2AF7F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75" y="5316064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F1D46C-5AB0-5F67-E779-5EA260F7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75" y="5658073"/>
            <a:ext cx="176686" cy="176686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B9FB718F-D30E-A951-39D3-75D9F6353C79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63903-97AA-041B-2F30-398CBCE21C42}"/>
              </a:ext>
            </a:extLst>
          </p:cNvPr>
          <p:cNvSpPr txBox="1"/>
          <p:nvPr/>
        </p:nvSpPr>
        <p:spPr>
          <a:xfrm>
            <a:off x="3871286" y="2912005"/>
            <a:ext cx="3871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45 minutes by train or one hour by car</a:t>
            </a:r>
          </a:p>
          <a:p>
            <a:pPr marL="179705" indent="-179705"/>
            <a:r>
              <a:rPr lang="en-US" sz="1500" b="1">
                <a:solidFill>
                  <a:srgbClr val="063C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 New York City</a:t>
            </a:r>
          </a:p>
        </p:txBody>
      </p:sp>
    </p:spTree>
    <p:extLst>
      <p:ext uri="{BB962C8B-B14F-4D97-AF65-F5344CB8AC3E}">
        <p14:creationId xmlns:p14="http://schemas.microsoft.com/office/powerpoint/2010/main" val="3903738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6E1C529C-979B-0C9A-8228-2269250646AC}"/>
              </a:ext>
            </a:extLst>
          </p:cNvPr>
          <p:cNvSpPr txBox="1"/>
          <p:nvPr/>
        </p:nvSpPr>
        <p:spPr>
          <a:xfrm>
            <a:off x="6565450" y="2809759"/>
            <a:ext cx="2210656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rgbClr val="0A3B9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rgbClr val="0A3B9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29</a:t>
            </a:r>
            <a:endParaRPr sz="3200" b="1" dirty="0">
              <a:solidFill>
                <a:srgbClr val="0A3B99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UNDERGRADUATE ENGINEERING PROGRAMS</a:t>
            </a:r>
          </a:p>
          <a:p>
            <a:pPr marR="5080">
              <a:spcBef>
                <a:spcPts val="325"/>
              </a:spcBef>
            </a:pPr>
            <a:r>
              <a:rPr lang="en-US" sz="1200" i="1" dirty="0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9FAB456-C5AC-8345-3E65-F13F4B2639EE}"/>
              </a:ext>
            </a:extLst>
          </p:cNvPr>
          <p:cNvSpPr txBox="1"/>
          <p:nvPr/>
        </p:nvSpPr>
        <p:spPr>
          <a:xfrm>
            <a:off x="9217358" y="1131649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RANKINGS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STATISTICS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F041CB2-5334-0595-272A-3CE9C6A73774}"/>
              </a:ext>
            </a:extLst>
          </p:cNvPr>
          <p:cNvSpPr txBox="1"/>
          <p:nvPr/>
        </p:nvSpPr>
        <p:spPr>
          <a:xfrm>
            <a:off x="6593422" y="834398"/>
            <a:ext cx="2217704" cy="94641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rgbClr val="0A3B9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rgbClr val="0A3B9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118</a:t>
            </a:r>
          </a:p>
          <a:p>
            <a:pPr marL="179705" indent="-179705"/>
            <a:r>
              <a:rPr lang="en-US" sz="1400" dirty="0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VALUE SCHOOLS </a:t>
            </a:r>
          </a:p>
          <a:p>
            <a:pPr marL="179705" indent="-179705">
              <a:spcBef>
                <a:spcPts val="325"/>
              </a:spcBef>
            </a:pPr>
            <a:r>
              <a:rPr lang="en-US" sz="1200" i="1" dirty="0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 World Report 2023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9720015-DFA5-8AA2-8082-ED0F50CF061E}"/>
              </a:ext>
            </a:extLst>
          </p:cNvPr>
          <p:cNvSpPr txBox="1"/>
          <p:nvPr/>
        </p:nvSpPr>
        <p:spPr>
          <a:xfrm>
            <a:off x="6550358" y="4771379"/>
            <a:ext cx="2149031" cy="13773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rgbClr val="0A3B9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#22</a:t>
            </a:r>
          </a:p>
          <a:p>
            <a:r>
              <a:rPr lang="en-US" sz="1400" dirty="0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Most Popular Master’s Degree Colleges for Finance and Financial Management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rgbClr val="0A3B99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Factual 2022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6810053-1E89-B2C7-6590-4E66E54A5DA2}"/>
              </a:ext>
            </a:extLst>
          </p:cNvPr>
          <p:cNvSpPr txBox="1"/>
          <p:nvPr/>
        </p:nvSpPr>
        <p:spPr>
          <a:xfrm>
            <a:off x="9192344" y="2575952"/>
            <a:ext cx="2329096" cy="139012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100%</a:t>
            </a:r>
          </a:p>
          <a:p>
            <a:r>
              <a:rPr lang="en-PH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Hofstra computer science graduates have jobs and/or are in grad school within six months</a:t>
            </a:r>
          </a:p>
          <a:p>
            <a:pPr>
              <a:spcBef>
                <a:spcPts val="375"/>
              </a:spcBef>
            </a:pPr>
            <a:r>
              <a:rPr lang="en-PH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Class of 2020-2021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CF22AB3-9573-C16B-E629-43FBD7E202EF}"/>
              </a:ext>
            </a:extLst>
          </p:cNvPr>
          <p:cNvSpPr txBox="1"/>
          <p:nvPr/>
        </p:nvSpPr>
        <p:spPr>
          <a:xfrm>
            <a:off x="9192344" y="4652000"/>
            <a:ext cx="2435776" cy="16055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TOP 3%</a:t>
            </a:r>
          </a:p>
          <a:p>
            <a:r>
              <a:rPr lang="en-PH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the nation’s Best Schools for Business Majors (for graduates with a bachelor’s degree)</a:t>
            </a:r>
          </a:p>
          <a:p>
            <a:r>
              <a:rPr lang="en-PH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PayScale College Salary</a:t>
            </a:r>
          </a:p>
          <a:p>
            <a:pPr>
              <a:spcBef>
                <a:spcPts val="375"/>
              </a:spcBef>
            </a:pPr>
            <a:r>
              <a:rPr lang="en-PH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Report 2021-2022</a:t>
            </a:r>
          </a:p>
        </p:txBody>
      </p:sp>
    </p:spTree>
    <p:extLst>
      <p:ext uri="{BB962C8B-B14F-4D97-AF65-F5344CB8AC3E}">
        <p14:creationId xmlns:p14="http://schemas.microsoft.com/office/powerpoint/2010/main" val="1638078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D0AA5-D8BB-119B-CED0-F092F390AB0B}"/>
              </a:ext>
            </a:extLst>
          </p:cNvPr>
          <p:cNvSpPr txBox="1"/>
          <p:nvPr/>
        </p:nvSpPr>
        <p:spPr>
          <a:xfrm>
            <a:off x="537539" y="1943496"/>
            <a:ext cx="55018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172A47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BOSTON MEANS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172A47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D2513-7D68-0200-E0EA-B2D3431FF29B}"/>
              </a:ext>
            </a:extLst>
          </p:cNvPr>
          <p:cNvSpPr txBox="1"/>
          <p:nvPr/>
        </p:nvSpPr>
        <p:spPr>
          <a:xfrm>
            <a:off x="560613" y="3517096"/>
            <a:ext cx="2722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>
                <a:solidFill>
                  <a:srgbClr val="162947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At </a:t>
            </a:r>
            <a:r>
              <a:rPr lang="en-US" sz="1400" b="1">
                <a:solidFill>
                  <a:srgbClr val="162947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Suffolk University </a:t>
            </a:r>
            <a:r>
              <a:rPr lang="en-US" sz="1400">
                <a:solidFill>
                  <a:srgbClr val="162947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downtown Boston, you'll find opportunities to expand your studies and open your world around every corner. You'll gain new insights in our classrooms and experience your education through </a:t>
            </a:r>
            <a:r>
              <a:rPr lang="en-US" sz="1400" b="1">
                <a:solidFill>
                  <a:srgbClr val="162947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internships and hands-on learning</a:t>
            </a:r>
            <a:r>
              <a:rPr lang="en-US" sz="1400">
                <a:solidFill>
                  <a:srgbClr val="162947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D6B74-7E62-AF77-F2BC-235D05D8797F}"/>
              </a:ext>
            </a:extLst>
          </p:cNvPr>
          <p:cNvSpPr txBox="1"/>
          <p:nvPr/>
        </p:nvSpPr>
        <p:spPr>
          <a:xfrm>
            <a:off x="566161" y="5670264"/>
            <a:ext cx="8278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What you learn here will power your success for years to come.</a:t>
            </a:r>
            <a:endParaRPr lang="en-US" sz="1400" b="1">
              <a:solidFill>
                <a:srgbClr val="FFCC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45C039C7-4DA4-75BF-EE61-F8981AECDC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8" y="600538"/>
            <a:ext cx="2574349" cy="8726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E2BB99-78AB-CD39-D0D2-40CA1D6E4C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0252" y="3773162"/>
            <a:ext cx="2165274" cy="1390068"/>
            <a:chOff x="3860252" y="3773162"/>
            <a:chExt cx="2165274" cy="13900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167349-0911-F3C5-E703-BD20EF1B922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60252" y="3773162"/>
              <a:ext cx="2165274" cy="139006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1BB630-4536-72A6-8AE5-48198D8646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7441" y="3776870"/>
              <a:ext cx="1942139" cy="1383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759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95A41432-4232-9E68-190E-B85738E4F95B}"/>
              </a:ext>
            </a:extLst>
          </p:cNvPr>
          <p:cNvSpPr txBox="1">
            <a:spLocks/>
          </p:cNvSpPr>
          <p:nvPr/>
        </p:nvSpPr>
        <p:spPr>
          <a:xfrm>
            <a:off x="3883093" y="51600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D4B845"/>
                </a:solidFill>
                <a:latin typeface="Neo Sans Pro" panose="020B0504030504040204" pitchFamily="34" charset="0"/>
                <a:ea typeface="Verdana"/>
              </a:rPr>
              <a:t>Why Suffolk University?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8BE6EF5E-95FC-46A4-4957-3A5FE59CA28A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A8E4FA7B-5FAA-6EB9-6A8F-85775EB410C5}"/>
              </a:ext>
            </a:extLst>
          </p:cNvPr>
          <p:cNvSpPr txBox="1"/>
          <p:nvPr/>
        </p:nvSpPr>
        <p:spPr>
          <a:xfrm>
            <a:off x="3817595" y="2066289"/>
            <a:ext cx="3411939" cy="4847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2023 Best Business Schools</a:t>
            </a:r>
            <a:endParaRPr lang="en-US" sz="1500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Princeton Review 2023</a:t>
            </a:r>
            <a:endParaRPr lang="en-US" sz="1200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8BACF-DE28-80BB-EE13-42636F1CE94A}"/>
              </a:ext>
            </a:extLst>
          </p:cNvPr>
          <p:cNvSpPr txBox="1"/>
          <p:nvPr/>
        </p:nvSpPr>
        <p:spPr>
          <a:xfrm>
            <a:off x="3712413" y="1295262"/>
            <a:ext cx="3871913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#1 Best Student City in North America</a:t>
            </a:r>
            <a:endParaRPr lang="en-US" sz="1500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indent="-179705"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QS Top Universities Rankings 2024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4A764AB5-EA31-D1A3-E1A3-BF92FF9B9CCF}"/>
              </a:ext>
            </a:extLst>
          </p:cNvPr>
          <p:cNvSpPr txBox="1"/>
          <p:nvPr/>
        </p:nvSpPr>
        <p:spPr>
          <a:xfrm>
            <a:off x="7585652" y="2775015"/>
            <a:ext cx="3765099" cy="130035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Suffolk Law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is the only law school ranked in</a:t>
            </a:r>
          </a:p>
          <a:p>
            <a:pPr marL="179705" indent="-179705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20% of all skills specialty areas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—legal</a:t>
            </a:r>
          </a:p>
          <a:p>
            <a:pPr marL="179705" indent="-179705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writing, clinics, trial advocacy, and dispute</a:t>
            </a:r>
          </a:p>
          <a:p>
            <a:pPr marL="179705" indent="-179705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resolution--for seven years running.</a:t>
            </a:r>
          </a:p>
          <a:p>
            <a:pPr>
              <a:spcBef>
                <a:spcPts val="32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 &amp; World Report Best Law Schools</a:t>
            </a:r>
          </a:p>
          <a:p>
            <a:pPr marL="179705" indent="-179705"/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2017-2023 editions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109E4F29-FB3B-E79F-5A07-E9041DFF2B3D}"/>
              </a:ext>
            </a:extLst>
          </p:cNvPr>
          <p:cNvSpPr txBox="1"/>
          <p:nvPr/>
        </p:nvSpPr>
        <p:spPr>
          <a:xfrm>
            <a:off x="3817595" y="2766113"/>
            <a:ext cx="3411939" cy="7130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Sawyer Business School MBA Ranked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Tier 1 – 7</a:t>
            </a:r>
            <a:r>
              <a:rPr lang="en-US" sz="1500" b="1" baseline="300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year in a row</a:t>
            </a:r>
            <a:endParaRPr lang="en-US" sz="1500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9705" indent="-179705">
              <a:spcBef>
                <a:spcPts val="375"/>
              </a:spcBef>
            </a:pPr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CEO Magazine, 2023 Global MBA Rankings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699E3-DD19-B1D3-9613-340E6E791FA3}"/>
              </a:ext>
            </a:extLst>
          </p:cNvPr>
          <p:cNvSpPr txBox="1"/>
          <p:nvPr/>
        </p:nvSpPr>
        <p:spPr>
          <a:xfrm>
            <a:off x="7513644" y="1295262"/>
            <a:ext cx="387191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Sawyer Business School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is the only US</a:t>
            </a:r>
          </a:p>
          <a:p>
            <a:pPr marL="179705" indent="-179705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business school to be simultaneously</a:t>
            </a:r>
          </a:p>
          <a:p>
            <a:pPr marL="179705" indent="-179705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accredited by AACSB, NASPAA, and CAHME</a:t>
            </a:r>
          </a:p>
          <a:p>
            <a:pPr marL="179705" indent="-179705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its graduate business, public</a:t>
            </a:r>
          </a:p>
          <a:p>
            <a:pPr marL="179705" indent="-179705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administration and healthcare programs.</a:t>
            </a: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44DB3193-A35A-B169-20D6-3051371E7474}"/>
              </a:ext>
            </a:extLst>
          </p:cNvPr>
          <p:cNvSpPr txBox="1"/>
          <p:nvPr/>
        </p:nvSpPr>
        <p:spPr>
          <a:xfrm>
            <a:off x="8628281" y="5192554"/>
            <a:ext cx="3783175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rgbClr val="172A47"/>
                </a:solidFill>
                <a:latin typeface="Calibri"/>
                <a:cs typeface="Calibri"/>
              </a:rPr>
              <a:t>MA in FINANCE</a:t>
            </a:r>
            <a:endParaRPr lang="en-PH" sz="1500" b="1">
              <a:solidFill>
                <a:srgbClr val="172A47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rgbClr val="172A47"/>
                </a:solidFill>
                <a:latin typeface="Calibri"/>
                <a:cs typeface="Calibri"/>
              </a:rPr>
              <a:t>LAW: LLM</a:t>
            </a: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525D1E26-2B51-91E6-4D48-C65F347E08EE}"/>
              </a:ext>
            </a:extLst>
          </p:cNvPr>
          <p:cNvSpPr txBox="1"/>
          <p:nvPr/>
        </p:nvSpPr>
        <p:spPr>
          <a:xfrm>
            <a:off x="5145359" y="5192407"/>
            <a:ext cx="3769684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rgbClr val="172A47"/>
                </a:solidFill>
                <a:latin typeface="Calibri"/>
                <a:cs typeface="Calibri"/>
              </a:rPr>
              <a:t>BS/BA in BUSINESS</a:t>
            </a:r>
            <a:endParaRPr lang="en-PH" sz="1500">
              <a:solidFill>
                <a:srgbClr val="172A47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172A47"/>
                </a:solidFill>
                <a:latin typeface="Calibri"/>
                <a:cs typeface="Calibri"/>
              </a:rPr>
              <a:t>MS in BUSINESS ANALYTICS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172A47"/>
                </a:solidFill>
                <a:latin typeface="Calibri"/>
                <a:cs typeface="Calibri"/>
              </a:rPr>
              <a:t>MA in COMMUNICATION</a:t>
            </a:r>
            <a:endParaRPr lang="en-PH" sz="1500">
              <a:solidFill>
                <a:srgbClr val="172A47"/>
              </a:solidFill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E7A3F6-EB5A-156B-954C-398C3EC79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83" y="5315677"/>
            <a:ext cx="179091" cy="179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B34CAA-B8BE-EE2D-6B3F-0C082183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83" y="5657551"/>
            <a:ext cx="179091" cy="1790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F11EFA-A2AC-8C35-C7C6-897A25C62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83" y="5992192"/>
            <a:ext cx="179091" cy="1790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5CEAA5-BB9E-A317-B4C7-16EDDFC3C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366" y="5315677"/>
            <a:ext cx="179091" cy="179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E59AAE-4F3A-CC6F-273D-5E6C4ED87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366" y="5657551"/>
            <a:ext cx="179091" cy="1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4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A738036-C505-AF82-BFDD-37EA9B600C19}"/>
              </a:ext>
            </a:extLst>
          </p:cNvPr>
          <p:cNvSpPr txBox="1"/>
          <p:nvPr/>
        </p:nvSpPr>
        <p:spPr>
          <a:xfrm>
            <a:off x="9464596" y="881163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rgbClr val="D4B845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rgbClr val="D4B845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rgbClr val="D4B845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rgbClr val="D4B845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solidFill>
                <a:srgbClr val="D4B845"/>
              </a:solidFill>
              <a:latin typeface="Calibri"/>
              <a:cs typeface="Calibri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BFE30C99-7A73-79B7-2183-A854839A407A}"/>
              </a:ext>
            </a:extLst>
          </p:cNvPr>
          <p:cNvSpPr txBox="1"/>
          <p:nvPr/>
        </p:nvSpPr>
        <p:spPr>
          <a:xfrm>
            <a:off x="9474271" y="3974347"/>
            <a:ext cx="2082867" cy="7232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249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Colleges in the US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2A103E0-4D4F-E8FF-474A-912CB79B48B0}"/>
              </a:ext>
            </a:extLst>
          </p:cNvPr>
          <p:cNvSpPr txBox="1"/>
          <p:nvPr/>
        </p:nvSpPr>
        <p:spPr>
          <a:xfrm>
            <a:off x="6556827" y="2927897"/>
            <a:ext cx="2082867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#11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MOST INTERNATIONAL STUDENTS IN THE US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5C7E247-FDC6-5C15-CD09-3048B4543DDB}"/>
              </a:ext>
            </a:extLst>
          </p:cNvPr>
          <p:cNvSpPr txBox="1"/>
          <p:nvPr/>
        </p:nvSpPr>
        <p:spPr>
          <a:xfrm>
            <a:off x="6596959" y="4980895"/>
            <a:ext cx="2458649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#1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STATE WITH THE BEST</a:t>
            </a: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BUSINESS ENVIRONMENT 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AFE2315-BAAF-8FC9-C41F-B9AB746A3578}"/>
              </a:ext>
            </a:extLst>
          </p:cNvPr>
          <p:cNvSpPr txBox="1"/>
          <p:nvPr/>
        </p:nvSpPr>
        <p:spPr>
          <a:xfrm>
            <a:off x="9477761" y="2568769"/>
            <a:ext cx="1777843" cy="9694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135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Best Business Schools in the US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69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C52CB-CE9D-31E4-07BE-EAEA8DFBAD47}"/>
              </a:ext>
            </a:extLst>
          </p:cNvPr>
          <p:cNvSpPr txBox="1"/>
          <p:nvPr/>
        </p:nvSpPr>
        <p:spPr>
          <a:xfrm>
            <a:off x="565819" y="1980560"/>
            <a:ext cx="550189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1A9D7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WHERE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1A9D7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CREATIVITY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1A9D7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STEMs </a:t>
            </a:r>
            <a:endParaRPr lang="en-US" sz="3200" b="1" dirty="0">
              <a:solidFill>
                <a:srgbClr val="51A9D7"/>
              </a:solidFill>
              <a:latin typeface="Neo Sans Pro" panose="020B05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12FD0-DDD0-9904-D29D-C9486E202F37}"/>
              </a:ext>
            </a:extLst>
          </p:cNvPr>
          <p:cNvSpPr txBox="1"/>
          <p:nvPr/>
        </p:nvSpPr>
        <p:spPr>
          <a:xfrm>
            <a:off x="584973" y="4274030"/>
            <a:ext cx="258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We are a university that focuses on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learning across subjects and professional experiences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to inform your education.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62CC2-19B3-6D94-C26B-6A97E212240B}"/>
              </a:ext>
            </a:extLst>
          </p:cNvPr>
          <p:cNvSpPr txBox="1"/>
          <p:nvPr/>
        </p:nvSpPr>
        <p:spPr>
          <a:xfrm>
            <a:off x="581792" y="5573281"/>
            <a:ext cx="8645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We deliver exceptional value for 21st century students with excellence in architecture, business, design, engineering, fashion and textiles, health, science and social science.</a:t>
            </a:r>
            <a:endParaRPr lang="en-US" sz="1400" b="1">
              <a:solidFill>
                <a:srgbClr val="FFCC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515A737-B357-A44D-6021-F61505EFC1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3" y="581891"/>
            <a:ext cx="2956033" cy="76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CE969E-F911-CDBF-8DB1-F96F8F2D08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02925" y="3783461"/>
            <a:ext cx="2153376" cy="1382430"/>
            <a:chOff x="3802925" y="3783461"/>
            <a:chExt cx="2153376" cy="138243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18B8D7-26B3-03FD-F1E2-F2BE8244DA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02925" y="3783461"/>
              <a:ext cx="2153376" cy="138243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C96101-5985-1CAB-9395-F9892F7044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7132" y="3784600"/>
              <a:ext cx="1592371" cy="1375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523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D8804C26-5890-BC42-8ECB-F0CEBF5CD603}"/>
              </a:ext>
            </a:extLst>
          </p:cNvPr>
          <p:cNvSpPr txBox="1">
            <a:spLocks/>
          </p:cNvSpPr>
          <p:nvPr/>
        </p:nvSpPr>
        <p:spPr>
          <a:xfrm>
            <a:off x="3883093" y="822978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172B5B"/>
                </a:solidFill>
                <a:latin typeface="Neo Sans Pro" panose="020B0504030504040204" pitchFamily="34" charset="0"/>
                <a:ea typeface="Verdana"/>
              </a:rPr>
              <a:t>Why Thomas Jefferson University?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6F3F245F-8BC9-8687-C61F-3FAEE856C5A0}"/>
              </a:ext>
            </a:extLst>
          </p:cNvPr>
          <p:cNvSpPr txBox="1">
            <a:spLocks/>
          </p:cNvSpPr>
          <p:nvPr/>
        </p:nvSpPr>
        <p:spPr>
          <a:xfrm>
            <a:off x="6277372" y="4916647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40328A7E-71C0-AABF-D36C-C88E404DF3AE}"/>
              </a:ext>
            </a:extLst>
          </p:cNvPr>
          <p:cNvSpPr txBox="1"/>
          <p:nvPr/>
        </p:nvSpPr>
        <p:spPr>
          <a:xfrm>
            <a:off x="3425709" y="2699397"/>
            <a:ext cx="4237834" cy="8540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97% Success rate among undergraduate students in</a:t>
            </a:r>
          </a:p>
          <a:p>
            <a:pPr marL="179705" indent="-179705"/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securing jobs or going on to graduate school</a:t>
            </a:r>
          </a:p>
          <a:p>
            <a:pPr marL="179705" indent="-179705"/>
            <a:r>
              <a:rPr lang="en-US" sz="130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(among the highest success rates out there)</a:t>
            </a:r>
          </a:p>
          <a:p>
            <a:pPr marL="179705" indent="-179705">
              <a:spcBef>
                <a:spcPts val="325"/>
              </a:spcBef>
            </a:pPr>
            <a:r>
              <a:rPr lang="en-US" sz="1100" i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Class of 2021 First Destination Report</a:t>
            </a:r>
            <a:endParaRPr lang="en-US" sz="1100" i="1">
              <a:solidFill>
                <a:srgbClr val="172B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DEF8B-FA0C-428E-CD5E-3D695B7400F1}"/>
              </a:ext>
            </a:extLst>
          </p:cNvPr>
          <p:cNvSpPr txBox="1"/>
          <p:nvPr/>
        </p:nvSpPr>
        <p:spPr>
          <a:xfrm>
            <a:off x="3320527" y="1602240"/>
            <a:ext cx="419061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Nexus Learning: </a:t>
            </a:r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Students gain a competitive edge on the job market</a:t>
            </a:r>
            <a:r>
              <a:rPr lang="en-US" sz="130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by earning and education that blends theory and hands-on learning. Students work in collaboration with a </a:t>
            </a:r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variety of programs and gain real-life experience.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C59705D5-4F6D-078B-3B91-CB623FCECE18}"/>
              </a:ext>
            </a:extLst>
          </p:cNvPr>
          <p:cNvSpPr txBox="1"/>
          <p:nvPr/>
        </p:nvSpPr>
        <p:spPr>
          <a:xfrm>
            <a:off x="7879567" y="3819174"/>
            <a:ext cx="3724604" cy="6386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300" b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Philadelphia is one of the trendiest and most</a:t>
            </a:r>
          </a:p>
          <a:p>
            <a:pPr marL="179705" indent="-179705"/>
            <a:r>
              <a:rPr lang="en-US" sz="1300" b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affordable cities in the US for 2022</a:t>
            </a:r>
            <a:endParaRPr lang="en-US" sz="1400" dirty="0">
              <a:solidFill>
                <a:srgbClr val="172B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US" sz="1100" i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Realtor.com 2022</a:t>
            </a:r>
            <a:endParaRPr lang="en-US" sz="1100" i="1" dirty="0">
              <a:solidFill>
                <a:srgbClr val="172B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F722E888-7755-6BC6-33E2-210DA6E99FD7}"/>
              </a:ext>
            </a:extLst>
          </p:cNvPr>
          <p:cNvSpPr txBox="1"/>
          <p:nvPr/>
        </p:nvSpPr>
        <p:spPr>
          <a:xfrm>
            <a:off x="3425710" y="3806685"/>
            <a:ext cx="3747975" cy="6232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300" b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97% Kanbar College graduates accepted</a:t>
            </a:r>
          </a:p>
          <a:p>
            <a:pPr marL="179705" indent="-179705"/>
            <a:r>
              <a:rPr lang="en-US" sz="1300" b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employment or graduate school</a:t>
            </a:r>
            <a:endParaRPr lang="en-US" sz="1300" dirty="0">
              <a:solidFill>
                <a:srgbClr val="172B5B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179705" indent="-179705">
              <a:spcBef>
                <a:spcPts val="325"/>
              </a:spcBef>
            </a:pPr>
            <a:r>
              <a:rPr lang="en-US" sz="1100" i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Class of 2021 First Destination Report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7FB2B-E3E1-514A-E396-5E80C507799F}"/>
              </a:ext>
            </a:extLst>
          </p:cNvPr>
          <p:cNvSpPr txBox="1"/>
          <p:nvPr/>
        </p:nvSpPr>
        <p:spPr>
          <a:xfrm>
            <a:off x="7807558" y="1602240"/>
            <a:ext cx="3871913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98.5% College of architecture accepted employment,</a:t>
            </a:r>
          </a:p>
          <a:p>
            <a:pPr marL="179705" indent="-179705"/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graduate school or gap year</a:t>
            </a:r>
            <a:endParaRPr lang="en-US" sz="1300">
              <a:solidFill>
                <a:srgbClr val="172B5B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ts val="325"/>
              </a:spcBef>
            </a:pPr>
            <a:r>
              <a:rPr lang="en-US" sz="1100" i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Class of 2021 First Destination Report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DED19-E0D6-9129-46C5-1EC80A4217AB}"/>
              </a:ext>
            </a:extLst>
          </p:cNvPr>
          <p:cNvSpPr txBox="1"/>
          <p:nvPr/>
        </p:nvSpPr>
        <p:spPr>
          <a:xfrm>
            <a:off x="7807558" y="2673221"/>
            <a:ext cx="3871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Philadelphia has the 6th largest workforce in the US</a:t>
            </a:r>
          </a:p>
          <a:p>
            <a:pPr marL="179705" indent="-179705"/>
            <a:r>
              <a:rPr lang="en-US" sz="1300" b="1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located in the 2nd largest city on the East Coast</a:t>
            </a: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8B5D215F-5C3F-2424-A2EF-44FBB995994E}"/>
              </a:ext>
            </a:extLst>
          </p:cNvPr>
          <p:cNvSpPr txBox="1"/>
          <p:nvPr/>
        </p:nvSpPr>
        <p:spPr>
          <a:xfrm>
            <a:off x="7973193" y="5595325"/>
            <a:ext cx="3783175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MS in PHARMACEUTICAL SCIENCES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MS in ARCHITECTURE</a:t>
            </a: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6B852D71-6EE6-F76F-5C65-97FF413956AF}"/>
              </a:ext>
            </a:extLst>
          </p:cNvPr>
          <p:cNvSpPr txBox="1"/>
          <p:nvPr/>
        </p:nvSpPr>
        <p:spPr>
          <a:xfrm>
            <a:off x="4086832" y="5595178"/>
            <a:ext cx="3769684" cy="669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CONSTRUCTION MANAGEMENT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MS in UX and INTERACTION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6BC194-E9FA-D3AE-04EF-FEE981170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62" y="5706135"/>
            <a:ext cx="176686" cy="176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94E54-A81F-082B-616E-B685871E0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62" y="6060844"/>
            <a:ext cx="176686" cy="176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BFB15F-548C-2A38-3AF2-42BDE0990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404" y="5706135"/>
            <a:ext cx="176686" cy="176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C290FD-7DF8-1730-7969-96D377CEC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404" y="6060844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65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90C37A0E-00A0-A08E-607C-80E640BA1D29}"/>
              </a:ext>
            </a:extLst>
          </p:cNvPr>
          <p:cNvSpPr txBox="1"/>
          <p:nvPr/>
        </p:nvSpPr>
        <p:spPr>
          <a:xfrm>
            <a:off x="6491065" y="4956059"/>
            <a:ext cx="2210656" cy="9592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rgbClr val="172B5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rgbClr val="172B5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61</a:t>
            </a:r>
            <a:endParaRPr sz="3200" b="1" dirty="0">
              <a:solidFill>
                <a:srgbClr val="172B5B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US" sz="1400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VALUE SCHOOLS</a:t>
            </a:r>
          </a:p>
          <a:p>
            <a:pPr marR="5080">
              <a:spcBef>
                <a:spcPts val="375"/>
              </a:spcBef>
            </a:pPr>
            <a:r>
              <a:rPr lang="en-US" sz="1200" i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 World Report 2023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DC83B35-779A-6771-9141-F0BAAAE015EA}"/>
              </a:ext>
            </a:extLst>
          </p:cNvPr>
          <p:cNvSpPr txBox="1"/>
          <p:nvPr/>
        </p:nvSpPr>
        <p:spPr>
          <a:xfrm>
            <a:off x="9237100" y="1183645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</a:p>
          <a:p>
            <a:pPr marR="5080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25B2FCD-C92F-9BF6-7322-F7C124CA46E5}"/>
              </a:ext>
            </a:extLst>
          </p:cNvPr>
          <p:cNvSpPr txBox="1"/>
          <p:nvPr/>
        </p:nvSpPr>
        <p:spPr>
          <a:xfrm>
            <a:off x="6517222" y="2881638"/>
            <a:ext cx="2217704" cy="9592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rgbClr val="172B5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rgbClr val="172B5B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127</a:t>
            </a:r>
          </a:p>
          <a:p>
            <a:pPr marL="179705" indent="-179705"/>
            <a:r>
              <a:rPr lang="en-US" sz="1400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NATIONAL UNIVERSITIES</a:t>
            </a:r>
          </a:p>
          <a:p>
            <a:pPr marL="179705" indent="-179705">
              <a:spcBef>
                <a:spcPts val="375"/>
              </a:spcBef>
            </a:pPr>
            <a:r>
              <a:rPr lang="en-US" sz="1200" i="1" dirty="0">
                <a:solidFill>
                  <a:srgbClr val="172B5B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 News &amp; World Report 2023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A97ACEA9-3B23-6D2A-FA97-5998C1395068}"/>
              </a:ext>
            </a:extLst>
          </p:cNvPr>
          <p:cNvSpPr txBox="1"/>
          <p:nvPr/>
        </p:nvSpPr>
        <p:spPr>
          <a:xfrm>
            <a:off x="9266389" y="2567580"/>
            <a:ext cx="2587239" cy="20851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10 Honors in</a:t>
            </a:r>
          </a:p>
          <a:p>
            <a:pPr marL="179705" indent="-179705"/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Design Intelligence</a:t>
            </a:r>
          </a:p>
          <a:p>
            <a:pPr marL="179705" indent="-179705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(Interior Design, Interior</a:t>
            </a:r>
          </a:p>
          <a:p>
            <a:pPr marL="179705" indent="-179705"/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Architecture, Architecture)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DesignIntelligence 2019​</a:t>
            </a:r>
          </a:p>
          <a:p>
            <a:pPr marL="179705" indent="-179705"/>
            <a:endParaRPr lang="en-US" b="1" i="1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179705" indent="-179705"/>
            <a:endParaRPr lang="en-US" sz="2500" b="1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04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93B7F3-D1C5-4FF9-10DF-80CB88DFD74F}"/>
              </a:ext>
            </a:extLst>
          </p:cNvPr>
          <p:cNvSpPr txBox="1"/>
          <p:nvPr/>
        </p:nvSpPr>
        <p:spPr>
          <a:xfrm>
            <a:off x="556393" y="1973570"/>
            <a:ext cx="55018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0032A2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IN THE HEART OF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0032A2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NEW ENGLAND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C0931-8E04-EB1B-DDC2-A53A112074D5}"/>
              </a:ext>
            </a:extLst>
          </p:cNvPr>
          <p:cNvSpPr txBox="1"/>
          <p:nvPr/>
        </p:nvSpPr>
        <p:spPr>
          <a:xfrm>
            <a:off x="567288" y="3829493"/>
            <a:ext cx="2854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NEC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offers more than 60 associate and bachelor’s degree programs, more than 20 master’s degree programs and a doctoral program, all delivered by dedicated and accomplished faculty.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2D266-9CD9-6E45-D46D-40143EC208C7}"/>
              </a:ext>
            </a:extLst>
          </p:cNvPr>
          <p:cNvSpPr txBox="1"/>
          <p:nvPr/>
        </p:nvSpPr>
        <p:spPr>
          <a:xfrm>
            <a:off x="561767" y="5670264"/>
            <a:ext cx="8278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Learn from the liberal arts tradition with an emphasis on experiential learning.</a:t>
            </a:r>
            <a:endParaRPr lang="en-US" sz="1400" b="1">
              <a:solidFill>
                <a:srgbClr val="FFCC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2086C-AD3B-0A7C-87CD-D0B12A2F89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756"/>
            <a:ext cx="4231341" cy="32696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AA7498-184B-C29D-2A98-D95295CDDDF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85633" y="3759200"/>
            <a:ext cx="2190141" cy="1407887"/>
            <a:chOff x="3864659" y="3773180"/>
            <a:chExt cx="2168393" cy="139390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51C8CC-7152-A512-C183-FC7BF3D566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64659" y="3773180"/>
              <a:ext cx="2168393" cy="139207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B08FF0-9966-498A-C377-A0844F76C9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3409" y="3776870"/>
              <a:ext cx="1658505" cy="1390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584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3">
            <a:extLst>
              <a:ext uri="{FF2B5EF4-FFF2-40B4-BE49-F238E27FC236}">
                <a16:creationId xmlns:a16="http://schemas.microsoft.com/office/drawing/2014/main" id="{59B5DB5E-2B33-2CDA-4601-0B6468CAAB01}"/>
              </a:ext>
            </a:extLst>
          </p:cNvPr>
          <p:cNvSpPr txBox="1">
            <a:spLocks/>
          </p:cNvSpPr>
          <p:nvPr/>
        </p:nvSpPr>
        <p:spPr>
          <a:xfrm>
            <a:off x="3883093" y="94272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Why New England College?</a:t>
            </a: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984CCBDC-9D0B-1F30-33E1-E8AFF8B8EEC8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61FCA76-92D2-E526-EC32-06676C60A5F4}"/>
              </a:ext>
            </a:extLst>
          </p:cNvPr>
          <p:cNvSpPr txBox="1"/>
          <p:nvPr/>
        </p:nvSpPr>
        <p:spPr>
          <a:xfrm>
            <a:off x="3924275" y="2493009"/>
            <a:ext cx="3693548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1,200 Undergraduate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on-campus students</a:t>
            </a:r>
            <a:endParaRPr lang="en-US" sz="1500" b="1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D6FCD-47AB-C82A-2F1F-5AEF5D466653}"/>
              </a:ext>
            </a:extLst>
          </p:cNvPr>
          <p:cNvSpPr txBox="1"/>
          <p:nvPr/>
        </p:nvSpPr>
        <p:spPr>
          <a:xfrm>
            <a:off x="3819093" y="172198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Student to teacher ratio: 14-1​</a:t>
            </a:r>
            <a:endParaRPr lang="en-US" sz="1500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DB08B101-00A3-4980-2ACC-2C9643040326}"/>
              </a:ext>
            </a:extLst>
          </p:cNvPr>
          <p:cNvSpPr txBox="1"/>
          <p:nvPr/>
        </p:nvSpPr>
        <p:spPr>
          <a:xfrm>
            <a:off x="7494213" y="3274887"/>
            <a:ext cx="3125890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90 minutes from Boston, for career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and networking opportunities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533B17B1-C4E9-3BE9-1F4C-55E0B9B40D30}"/>
              </a:ext>
            </a:extLst>
          </p:cNvPr>
          <p:cNvSpPr txBox="1"/>
          <p:nvPr/>
        </p:nvSpPr>
        <p:spPr>
          <a:xfrm>
            <a:off x="3924275" y="3265985"/>
            <a:ext cx="2822691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14% of on-campus students</a:t>
            </a:r>
          </a:p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are international​</a:t>
            </a:r>
            <a:endParaRPr lang="en-US" sz="1500" b="1" i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A17E-1B26-927A-6576-936259952A77}"/>
              </a:ext>
            </a:extLst>
          </p:cNvPr>
          <p:cNvSpPr txBox="1"/>
          <p:nvPr/>
        </p:nvSpPr>
        <p:spPr>
          <a:xfrm>
            <a:off x="7391724" y="172198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14% of on-campus students are international</a:t>
            </a:r>
            <a:endParaRPr lang="en-US" sz="1500" b="1">
              <a:solidFill>
                <a:schemeClr val="bg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F1E9A-5086-253D-ABEF-5D86556C2652}"/>
              </a:ext>
            </a:extLst>
          </p:cNvPr>
          <p:cNvSpPr txBox="1"/>
          <p:nvPr/>
        </p:nvSpPr>
        <p:spPr>
          <a:xfrm>
            <a:off x="7391724" y="246639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100% OPT approval rate​</a:t>
            </a:r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5B5870E9-ADD1-B19B-98EC-5524DC8BDB14}"/>
              </a:ext>
            </a:extLst>
          </p:cNvPr>
          <p:cNvSpPr txBox="1"/>
          <p:nvPr/>
        </p:nvSpPr>
        <p:spPr>
          <a:xfrm>
            <a:off x="8339412" y="5242848"/>
            <a:ext cx="152861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MS in HEALTH</a:t>
            </a:r>
            <a:b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INFORMATICS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29">
            <a:extLst>
              <a:ext uri="{FF2B5EF4-FFF2-40B4-BE49-F238E27FC236}">
                <a16:creationId xmlns:a16="http://schemas.microsoft.com/office/drawing/2014/main" id="{8D6AC397-3765-9D6E-1608-EE0B43CC3858}"/>
              </a:ext>
            </a:extLst>
          </p:cNvPr>
          <p:cNvSpPr txBox="1"/>
          <p:nvPr/>
        </p:nvSpPr>
        <p:spPr>
          <a:xfrm>
            <a:off x="5604850" y="5242701"/>
            <a:ext cx="2003867" cy="833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MBA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  <a:p>
            <a:pPr marR="5080">
              <a:spcBef>
                <a:spcPts val="100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MS in DATA SCIENCE</a:t>
            </a:r>
            <a:b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and ANALYTICS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509444-AEFB-3048-1C84-9D66C8E9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027" y="5296343"/>
            <a:ext cx="176686" cy="1766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0D1EE9-D9A5-D303-E7A0-E8DBDDFF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027" y="5646524"/>
            <a:ext cx="176686" cy="176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939E47-3FF7-94AF-C3E8-567BE2C1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622" y="5296342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3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05ACC-8739-8864-FD0D-919C2E5B98F2}"/>
              </a:ext>
            </a:extLst>
          </p:cNvPr>
          <p:cNvSpPr txBox="1"/>
          <p:nvPr/>
        </p:nvSpPr>
        <p:spPr>
          <a:xfrm>
            <a:off x="5075660" y="3525394"/>
            <a:ext cx="4898572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sz="1400" dirty="0">
                <a:solidFill>
                  <a:srgbClr val="DE001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“Looking back, I could not even imagine that I would find a spot in this highly competitive career market. However, </a:t>
            </a:r>
            <a:r>
              <a:rPr lang="en-US" sz="1400" b="1" dirty="0">
                <a:solidFill>
                  <a:srgbClr val="DE001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skills I gathered throughout my path at George Mason University helped me not only be competitive but also become one of the rising stars.”</a:t>
            </a:r>
          </a:p>
          <a:p>
            <a:pPr algn="l">
              <a:spcBef>
                <a:spcPts val="300"/>
              </a:spcBef>
            </a:pPr>
            <a:endParaRPr lang="en-US" sz="1600" dirty="0">
              <a:solidFill>
                <a:srgbClr val="DE001A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algn="l">
              <a:spcBef>
                <a:spcPts val="300"/>
              </a:spcBef>
            </a:pPr>
            <a:r>
              <a:rPr lang="en-US" sz="1100" b="1" dirty="0">
                <a:solidFill>
                  <a:srgbClr val="DE001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Sofya, Russia</a:t>
            </a:r>
          </a:p>
          <a:p>
            <a:pPr algn="l">
              <a:spcBef>
                <a:spcPts val="300"/>
              </a:spcBef>
            </a:pPr>
            <a:r>
              <a:rPr lang="en-US" sz="1100" dirty="0">
                <a:solidFill>
                  <a:srgbClr val="DE001A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BS, Tourism and Events Management Marketing Director at Mason Dining - Sodexo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28072CB1-EF97-E696-CA73-00ACB1B71782}"/>
              </a:ext>
            </a:extLst>
          </p:cNvPr>
          <p:cNvSpPr txBox="1">
            <a:spLocks/>
          </p:cNvSpPr>
          <p:nvPr/>
        </p:nvSpPr>
        <p:spPr>
          <a:xfrm>
            <a:off x="488964" y="2006581"/>
            <a:ext cx="11150263" cy="91435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65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PUBLIC</a:t>
            </a:r>
            <a:r>
              <a:rPr lang="en-GB" sz="3000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Universities</a:t>
            </a:r>
          </a:p>
        </p:txBody>
      </p:sp>
    </p:spTree>
    <p:extLst>
      <p:ext uri="{BB962C8B-B14F-4D97-AF65-F5344CB8AC3E}">
        <p14:creationId xmlns:p14="http://schemas.microsoft.com/office/powerpoint/2010/main" val="284958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5ED9E5B6-E402-07ED-4403-553556C1FF9D}"/>
              </a:ext>
            </a:extLst>
          </p:cNvPr>
          <p:cNvSpPr txBox="1"/>
          <p:nvPr/>
        </p:nvSpPr>
        <p:spPr>
          <a:xfrm>
            <a:off x="9423956" y="850683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chemeClr val="bg1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DB59A01-DBCC-3DC7-822D-0D437D60E957}"/>
              </a:ext>
            </a:extLst>
          </p:cNvPr>
          <p:cNvSpPr txBox="1"/>
          <p:nvPr/>
        </p:nvSpPr>
        <p:spPr>
          <a:xfrm>
            <a:off x="6751706" y="2910703"/>
            <a:ext cx="2217704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164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TOP PERFORMERS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ON SOCIAL MOBILITY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D8DA2C9-8D1B-B1EE-1A29-52389789BD60}"/>
              </a:ext>
            </a:extLst>
          </p:cNvPr>
          <p:cNvSpPr txBox="1"/>
          <p:nvPr/>
        </p:nvSpPr>
        <p:spPr>
          <a:xfrm>
            <a:off x="9457967" y="2704270"/>
            <a:ext cx="2498682" cy="143116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200 </a:t>
            </a:r>
          </a:p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REGIONAL</a:t>
            </a:r>
          </a:p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UNIVERSITIES NORTH</a:t>
            </a:r>
          </a:p>
        </p:txBody>
      </p:sp>
    </p:spTree>
    <p:extLst>
      <p:ext uri="{BB962C8B-B14F-4D97-AF65-F5344CB8AC3E}">
        <p14:creationId xmlns:p14="http://schemas.microsoft.com/office/powerpoint/2010/main" val="4145217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121768-3CF3-4FE3-586F-13DD04C8B85B}"/>
              </a:ext>
            </a:extLst>
          </p:cNvPr>
          <p:cNvSpPr txBox="1"/>
          <p:nvPr/>
        </p:nvSpPr>
        <p:spPr>
          <a:xfrm>
            <a:off x="565820" y="1952969"/>
            <a:ext cx="5501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3BE1C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A DOORWAY TO BOSTON,</a:t>
            </a:r>
          </a:p>
          <a:p>
            <a:r>
              <a:rPr lang="en-US" sz="3000" b="1" dirty="0">
                <a:solidFill>
                  <a:srgbClr val="F3BE1C"/>
                </a:solidFill>
                <a:latin typeface="Neo Sans Pro" panose="020B0504030504040204" pitchFamily="34" charset="0"/>
                <a:ea typeface="Verdana"/>
                <a:cs typeface="Calibri" panose="020F0502020204030204" pitchFamily="34" charset="0"/>
              </a:rPr>
              <a:t>A BRIDGE TO THE WORLD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4B39F-6096-5BD8-468A-0E1897ABA6F2}"/>
              </a:ext>
            </a:extLst>
          </p:cNvPr>
          <p:cNvSpPr txBox="1"/>
          <p:nvPr/>
        </p:nvSpPr>
        <p:spPr>
          <a:xfrm>
            <a:off x="575116" y="5578824"/>
            <a:ext cx="8278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083F6E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Small class sizes, personalized attention, dedicated professors and a world of experiences both</a:t>
            </a:r>
          </a:p>
          <a:p>
            <a:r>
              <a:rPr lang="en-US" sz="1400" b="1">
                <a:solidFill>
                  <a:srgbClr val="083F6E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inside and outside the classroom make Fisher College the perfect place to earn your degree.</a:t>
            </a:r>
            <a:endParaRPr lang="en-US" sz="1400" b="1">
              <a:solidFill>
                <a:srgbClr val="083F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09B2F1B-C345-6221-9E0B-7A571FC7D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08" y="581649"/>
            <a:ext cx="3673711" cy="817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956D95-606F-916C-EE9A-DB35CD1EDE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5641" y="3711192"/>
            <a:ext cx="2258060" cy="1454698"/>
            <a:chOff x="675640" y="3667438"/>
            <a:chExt cx="2325977" cy="14984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349CCB-184A-8183-9A7C-B49D3FC327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5640" y="3672654"/>
              <a:ext cx="2325977" cy="149323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4AE9A6-52D6-E895-F19A-A9259DE6319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183" y="3667438"/>
              <a:ext cx="1668609" cy="1495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858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2FA2045D-6041-B8CB-7581-50CC6AFEB340}"/>
              </a:ext>
            </a:extLst>
          </p:cNvPr>
          <p:cNvSpPr txBox="1">
            <a:spLocks/>
          </p:cNvSpPr>
          <p:nvPr/>
        </p:nvSpPr>
        <p:spPr>
          <a:xfrm>
            <a:off x="3883093" y="955838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093E6D"/>
                </a:solidFill>
                <a:latin typeface="Neo Sans Pro" panose="020B0504030504040204" pitchFamily="34" charset="0"/>
                <a:ea typeface="Verdana"/>
              </a:rPr>
              <a:t>Why Fisher University?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CDB0CCF8-32D5-DED9-9E46-2B0BC37FA277}"/>
              </a:ext>
            </a:extLst>
          </p:cNvPr>
          <p:cNvSpPr txBox="1">
            <a:spLocks/>
          </p:cNvSpPr>
          <p:nvPr/>
        </p:nvSpPr>
        <p:spPr>
          <a:xfrm>
            <a:off x="6290072" y="4403204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063C5B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5CF2C01A-A572-3071-CEE2-6486643147B3}"/>
              </a:ext>
            </a:extLst>
          </p:cNvPr>
          <p:cNvSpPr txBox="1"/>
          <p:nvPr/>
        </p:nvSpPr>
        <p:spPr>
          <a:xfrm>
            <a:off x="3817595" y="2864942"/>
            <a:ext cx="3411939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Guest speakers and masterclasses from</a:t>
            </a:r>
          </a:p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CBS Radio, Nordstrom, small business</a:t>
            </a:r>
          </a:p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owners, and other amazing industries</a:t>
            </a:r>
          </a:p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the Boston area​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9C2D1-EBE2-1892-3552-482936260B3E}"/>
              </a:ext>
            </a:extLst>
          </p:cNvPr>
          <p:cNvSpPr txBox="1"/>
          <p:nvPr/>
        </p:nvSpPr>
        <p:spPr>
          <a:xfrm>
            <a:off x="3712413" y="1816123"/>
            <a:ext cx="387191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43 Countries represented</a:t>
            </a:r>
            <a:r>
              <a:rPr lang="en-US" sz="1500">
                <a:solidFill>
                  <a:srgbClr val="093E6D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;</a:t>
            </a:r>
          </a:p>
          <a:p>
            <a:pPr indent="-179705">
              <a:spcBef>
                <a:spcPts val="325"/>
              </a:spcBef>
            </a:pPr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10% international students</a:t>
            </a:r>
            <a:endParaRPr lang="en-US" sz="1500" b="1">
              <a:solidFill>
                <a:srgbClr val="093E6D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9495A6A7-E8CB-7817-3A77-DCDA393AA095}"/>
              </a:ext>
            </a:extLst>
          </p:cNvPr>
          <p:cNvSpPr txBox="1"/>
          <p:nvPr/>
        </p:nvSpPr>
        <p:spPr>
          <a:xfrm>
            <a:off x="7616132" y="2867612"/>
            <a:ext cx="3765099" cy="2462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Located in the heart of Boston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55B3A-3BAE-89F2-F54A-5578602C3E91}"/>
              </a:ext>
            </a:extLst>
          </p:cNvPr>
          <p:cNvSpPr txBox="1"/>
          <p:nvPr/>
        </p:nvSpPr>
        <p:spPr>
          <a:xfrm>
            <a:off x="7513645" y="1816123"/>
            <a:ext cx="3667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95% of students employed </a:t>
            </a:r>
            <a:r>
              <a:rPr lang="en-US" sz="1500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or in an</a:t>
            </a:r>
          </a:p>
          <a:p>
            <a:pPr marL="179705" indent="-179705"/>
            <a:r>
              <a:rPr lang="en-US" sz="1500" b="1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advanced degree program</a:t>
            </a:r>
            <a:r>
              <a:rPr lang="en-US" sz="1500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within a year</a:t>
            </a:r>
          </a:p>
          <a:p>
            <a:pPr marL="179705" indent="-179705"/>
            <a:r>
              <a:rPr lang="en-US" sz="1500">
                <a:solidFill>
                  <a:srgbClr val="093E6D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of graduation</a:t>
            </a:r>
          </a:p>
        </p:txBody>
      </p:sp>
      <p:sp>
        <p:nvSpPr>
          <p:cNvPr id="9" name="object 29">
            <a:extLst>
              <a:ext uri="{FF2B5EF4-FFF2-40B4-BE49-F238E27FC236}">
                <a16:creationId xmlns:a16="http://schemas.microsoft.com/office/drawing/2014/main" id="{596E012D-FA34-971B-B18B-689B06180CD5}"/>
              </a:ext>
            </a:extLst>
          </p:cNvPr>
          <p:cNvSpPr txBox="1"/>
          <p:nvPr/>
        </p:nvSpPr>
        <p:spPr>
          <a:xfrm>
            <a:off x="8644212" y="5497681"/>
            <a:ext cx="152861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lang="en-US" sz="1500" b="1">
                <a:solidFill>
                  <a:schemeClr val="bg1"/>
                </a:solidFill>
                <a:latin typeface="Calibri"/>
                <a:cs typeface="Calibri"/>
              </a:rPr>
              <a:t>MBA</a:t>
            </a:r>
            <a:endParaRPr lang="en-PH" sz="15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id="{C851DC2F-5C4E-6D77-4844-99CE7278363B}"/>
              </a:ext>
            </a:extLst>
          </p:cNvPr>
          <p:cNvSpPr txBox="1"/>
          <p:nvPr/>
        </p:nvSpPr>
        <p:spPr>
          <a:xfrm>
            <a:off x="6023950" y="5497534"/>
            <a:ext cx="2003867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570"/>
              </a:spcBef>
            </a:pPr>
            <a:r>
              <a:rPr lang="en-PH" sz="1500" b="1">
                <a:solidFill>
                  <a:schemeClr val="bg1"/>
                </a:solidFill>
                <a:latin typeface="Calibri"/>
                <a:cs typeface="Calibri"/>
              </a:rPr>
              <a:t>BS in MANAGEMENT</a:t>
            </a:r>
            <a:endParaRPr lang="en-PH" sz="15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440226-9CC1-F611-0D48-D5713900F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127" y="5551176"/>
            <a:ext cx="176686" cy="176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43E26-A110-3467-D55A-11A09426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422" y="5551175"/>
            <a:ext cx="176686" cy="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25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07E39688-331B-14EF-E7B9-14F43FD7AEA2}"/>
              </a:ext>
            </a:extLst>
          </p:cNvPr>
          <p:cNvSpPr txBox="1"/>
          <p:nvPr/>
        </p:nvSpPr>
        <p:spPr>
          <a:xfrm>
            <a:off x="6532816" y="2789679"/>
            <a:ext cx="2556647" cy="11618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8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PERFORMER ON</a:t>
            </a:r>
          </a:p>
          <a:p>
            <a:pPr marL="179705" indent="-179705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SOCIAL MOBILITY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U.S. News &amp; World Report 2023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3430E5C-665F-A3F8-38C1-2ECBD65C4F52}"/>
              </a:ext>
            </a:extLst>
          </p:cNvPr>
          <p:cNvSpPr txBox="1"/>
          <p:nvPr/>
        </p:nvSpPr>
        <p:spPr>
          <a:xfrm>
            <a:off x="9450460" y="1183645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rgbClr val="093E6D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2023</a:t>
            </a:r>
          </a:p>
          <a:p>
            <a:pPr marR="5080"/>
            <a:r>
              <a:rPr lang="en-US" sz="2500" b="1" dirty="0">
                <a:solidFill>
                  <a:srgbClr val="093E6D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RANKINGS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C6BE439-116B-C5A5-9DC6-5DB6E652C0E6}"/>
              </a:ext>
            </a:extLst>
          </p:cNvPr>
          <p:cNvSpPr txBox="1"/>
          <p:nvPr/>
        </p:nvSpPr>
        <p:spPr>
          <a:xfrm>
            <a:off x="9515073" y="2738879"/>
            <a:ext cx="2556647" cy="139268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rgbClr val="083F6E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rgbClr val="083F6E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24</a:t>
            </a:r>
          </a:p>
          <a:p>
            <a:pPr marL="179705" indent="-179705"/>
            <a:r>
              <a:rPr lang="en-US" sz="1400" dirty="0">
                <a:solidFill>
                  <a:srgbClr val="083F6E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Best College Locations</a:t>
            </a:r>
          </a:p>
          <a:p>
            <a:pPr marL="179705" indent="-179705"/>
            <a:r>
              <a:rPr lang="en-US" sz="1400" dirty="0">
                <a:solidFill>
                  <a:srgbClr val="083F6E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 America </a:t>
            </a:r>
          </a:p>
          <a:p>
            <a:pPr>
              <a:spcBef>
                <a:spcPts val="325"/>
              </a:spcBef>
            </a:pPr>
            <a:r>
              <a:rPr lang="en-US" sz="1200" i="1" dirty="0">
                <a:solidFill>
                  <a:srgbClr val="083F6E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Niche 2023</a:t>
            </a:r>
          </a:p>
          <a:p>
            <a:pPr marL="179705" indent="-179705"/>
            <a:endParaRPr lang="en-US" sz="1300" dirty="0">
              <a:solidFill>
                <a:srgbClr val="083F6E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900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E9CCB-FBE6-1719-FBCE-2BDE92A054AB}"/>
              </a:ext>
            </a:extLst>
          </p:cNvPr>
          <p:cNvSpPr txBox="1"/>
          <p:nvPr/>
        </p:nvSpPr>
        <p:spPr>
          <a:xfrm>
            <a:off x="546966" y="1860648"/>
            <a:ext cx="550189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1A9D7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YOUR BRIDGE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1A9D7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TO EXCEPTIONAL</a:t>
            </a:r>
          </a:p>
          <a:p>
            <a:pPr>
              <a:spcBef>
                <a:spcPts val="300"/>
              </a:spcBef>
            </a:pPr>
            <a:r>
              <a:rPr lang="en-US" sz="3200" b="1" dirty="0">
                <a:solidFill>
                  <a:srgbClr val="51A9D7"/>
                </a:solidFill>
                <a:latin typeface="Neo Sans Pro" panose="020B0504030504040204" pitchFamily="34" charset="0"/>
                <a:ea typeface="Verdana"/>
                <a:cs typeface="Times New Roman"/>
              </a:rPr>
              <a:t>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5C30A-F438-1986-CF6A-D7A433F1F3CA}"/>
              </a:ext>
            </a:extLst>
          </p:cNvPr>
          <p:cNvSpPr txBox="1"/>
          <p:nvPr/>
        </p:nvSpPr>
        <p:spPr>
          <a:xfrm>
            <a:off x="566781" y="4076402"/>
            <a:ext cx="23884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Recognized by Forbes </a:t>
            </a:r>
            <a:r>
              <a:rPr lang="en-US" sz="1400" dirty="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its emphasis on </a:t>
            </a:r>
            <a:r>
              <a:rPr lang="en-US" sz="1400" b="1" dirty="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experiential learning</a:t>
            </a:r>
            <a:r>
              <a:rPr lang="en-US" sz="1400" dirty="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and by the Brookings Institution for its </a:t>
            </a:r>
            <a:r>
              <a:rPr lang="en-US" sz="1400" b="1" dirty="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“value added” to student outcomes.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3BFB5-486E-5A63-C397-5648E2C9A5C2}"/>
              </a:ext>
            </a:extLst>
          </p:cNvPr>
          <p:cNvSpPr txBox="1"/>
          <p:nvPr/>
        </p:nvSpPr>
        <p:spPr>
          <a:xfrm>
            <a:off x="566545" y="5572114"/>
            <a:ext cx="7331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LIU offers 220+ degree programs, with a network of over 285,000 alumni that includes industry leaders and entrepreneurs across the globe.</a:t>
            </a:r>
            <a:endParaRPr lang="en-US" sz="1400" b="1" dirty="0">
              <a:solidFill>
                <a:srgbClr val="001F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F8915E-4FAB-8DA4-319D-3A0518014C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75" y="731014"/>
            <a:ext cx="4731435" cy="405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FEBEEA-8BE5-9C70-7020-B71671DC261B}"/>
              </a:ext>
            </a:extLst>
          </p:cNvPr>
          <p:cNvSpPr>
            <a:spLocks/>
          </p:cNvSpPr>
          <p:nvPr/>
        </p:nvSpPr>
        <p:spPr>
          <a:xfrm>
            <a:off x="3854829" y="3861336"/>
            <a:ext cx="2103327" cy="130464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FCE625-B0E8-6811-54CF-1D421235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361" y="3860800"/>
            <a:ext cx="1741510" cy="13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8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">
            <a:extLst>
              <a:ext uri="{FF2B5EF4-FFF2-40B4-BE49-F238E27FC236}">
                <a16:creationId xmlns:a16="http://schemas.microsoft.com/office/drawing/2014/main" id="{F66F6547-7A02-C311-BC0F-ECE30B52D839}"/>
              </a:ext>
            </a:extLst>
          </p:cNvPr>
          <p:cNvSpPr txBox="1">
            <a:spLocks/>
          </p:cNvSpPr>
          <p:nvPr/>
        </p:nvSpPr>
        <p:spPr>
          <a:xfrm>
            <a:off x="3883093" y="757300"/>
            <a:ext cx="7176791" cy="401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800" b="1" dirty="0">
                <a:solidFill>
                  <a:srgbClr val="002060"/>
                </a:solidFill>
                <a:latin typeface="Neo Sans Pro" panose="020B0504030504040204" pitchFamily="34" charset="0"/>
                <a:ea typeface="Verdana"/>
              </a:rPr>
              <a:t>Why Long Island University?</a:t>
            </a: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920D3373-5077-18FD-3918-44EDF5800BF6}"/>
              </a:ext>
            </a:extLst>
          </p:cNvPr>
          <p:cNvSpPr txBox="1"/>
          <p:nvPr/>
        </p:nvSpPr>
        <p:spPr>
          <a:xfrm>
            <a:off x="3603872" y="2428015"/>
            <a:ext cx="3693548" cy="7078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College of Management is </a:t>
            </a:r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accredited by</a:t>
            </a:r>
          </a:p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AACSB International</a:t>
            </a:r>
            <a:r>
              <a:rPr lang="en-US" sz="15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, a distinction achieved</a:t>
            </a:r>
          </a:p>
          <a:p>
            <a:pPr marL="179705" indent="-179705"/>
            <a:r>
              <a:rPr lang="en-US" sz="15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by only 5% of the world’s business schools​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D82F3-8FC8-8600-79ED-3A0693E8EAD1}"/>
              </a:ext>
            </a:extLst>
          </p:cNvPr>
          <p:cNvSpPr txBox="1"/>
          <p:nvPr/>
        </p:nvSpPr>
        <p:spPr>
          <a:xfrm>
            <a:off x="3524090" y="179818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Student to teacher ratio: 11-1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882CE-0DD0-D83E-C59E-8F91F587534A}"/>
              </a:ext>
            </a:extLst>
          </p:cNvPr>
          <p:cNvSpPr txBox="1"/>
          <p:nvPr/>
        </p:nvSpPr>
        <p:spPr>
          <a:xfrm>
            <a:off x="7767644" y="1785845"/>
            <a:ext cx="3871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Post Theatre Company has</a:t>
            </a:r>
          </a:p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won 20 Kennedy Center American College</a:t>
            </a:r>
          </a:p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Theatre Awards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164D57FB-6450-593D-5154-A029032A8D11}"/>
              </a:ext>
            </a:extLst>
          </p:cNvPr>
          <p:cNvSpPr txBox="1"/>
          <p:nvPr/>
        </p:nvSpPr>
        <p:spPr>
          <a:xfrm>
            <a:off x="3629271" y="4910105"/>
            <a:ext cx="387352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Internships opportunities with top</a:t>
            </a:r>
          </a:p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companies </a:t>
            </a:r>
            <a:r>
              <a:rPr lang="en-US" sz="15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throughout the New York City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057C6-F762-899B-D96D-39E78D6F528B}"/>
              </a:ext>
            </a:extLst>
          </p:cNvPr>
          <p:cNvSpPr txBox="1"/>
          <p:nvPr/>
        </p:nvSpPr>
        <p:spPr>
          <a:xfrm>
            <a:off x="3524090" y="4394572"/>
            <a:ext cx="38719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Student to teacher ratio: 11-1​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F438AB1-A14B-A985-97BD-4D9FE9E80712}"/>
              </a:ext>
            </a:extLst>
          </p:cNvPr>
          <p:cNvSpPr txBox="1"/>
          <p:nvPr/>
        </p:nvSpPr>
        <p:spPr>
          <a:xfrm>
            <a:off x="3629271" y="5690716"/>
            <a:ext cx="3873525" cy="2462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Brooklyn's only Pharmacy School</a:t>
            </a: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09E5328B-78A4-8079-F809-B7F55AF82E04}"/>
              </a:ext>
            </a:extLst>
          </p:cNvPr>
          <p:cNvSpPr txBox="1"/>
          <p:nvPr/>
        </p:nvSpPr>
        <p:spPr>
          <a:xfrm>
            <a:off x="7897117" y="5492854"/>
            <a:ext cx="387352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Home to the </a:t>
            </a:r>
            <a:r>
              <a:rPr lang="en-US" sz="1500" b="1" err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RocNation</a:t>
            </a:r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School of Music,</a:t>
            </a:r>
          </a:p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Sports and Entertainment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80721-248C-6BE8-E1DD-3ADFEEF7AE09}"/>
              </a:ext>
            </a:extLst>
          </p:cNvPr>
          <p:cNvSpPr txBox="1"/>
          <p:nvPr/>
        </p:nvSpPr>
        <p:spPr>
          <a:xfrm>
            <a:off x="7794476" y="4407272"/>
            <a:ext cx="387191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-179705"/>
            <a:r>
              <a:rPr lang="en-US" sz="1500" b="1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Located in Downtown Brooklyn </a:t>
            </a:r>
            <a:r>
              <a:rPr lang="en-US" sz="14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 one of</a:t>
            </a:r>
          </a:p>
          <a:p>
            <a:pPr marL="179705" indent="-179705"/>
            <a:r>
              <a:rPr lang="en-US" sz="14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 fastest growing economic and cultural</a:t>
            </a:r>
          </a:p>
          <a:p>
            <a:pPr marL="179705" indent="-179705"/>
            <a:r>
              <a:rPr lang="en-US" sz="1400">
                <a:solidFill>
                  <a:srgbClr val="001F6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neighborhoods​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6DD5203-2F0E-5F7D-A464-1EA2728925F2}"/>
              </a:ext>
            </a:extLst>
          </p:cNvPr>
          <p:cNvSpPr txBox="1">
            <a:spLocks/>
          </p:cNvSpPr>
          <p:nvPr/>
        </p:nvSpPr>
        <p:spPr>
          <a:xfrm>
            <a:off x="3250315" y="1518746"/>
            <a:ext cx="1670774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000" b="1">
                <a:solidFill>
                  <a:srgbClr val="FEC52E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LIU POST</a:t>
            </a: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2FB0E206-F2A5-E69D-0462-CD6AFC2F1A2F}"/>
              </a:ext>
            </a:extLst>
          </p:cNvPr>
          <p:cNvSpPr txBox="1">
            <a:spLocks/>
          </p:cNvSpPr>
          <p:nvPr/>
        </p:nvSpPr>
        <p:spPr>
          <a:xfrm>
            <a:off x="3194167" y="4103996"/>
            <a:ext cx="2376625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spcBef>
                <a:spcPts val="1200"/>
              </a:spcBef>
              <a:spcAft>
                <a:spcPts val="400"/>
              </a:spcAft>
              <a:buNone/>
            </a:pPr>
            <a:r>
              <a:rPr lang="en-GB" sz="2000" b="1">
                <a:solidFill>
                  <a:srgbClr val="51A9D7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LIU BROOKLYN</a:t>
            </a:r>
          </a:p>
        </p:txBody>
      </p:sp>
    </p:spTree>
    <p:extLst>
      <p:ext uri="{BB962C8B-B14F-4D97-AF65-F5344CB8AC3E}">
        <p14:creationId xmlns:p14="http://schemas.microsoft.com/office/powerpoint/2010/main" val="2132131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9">
            <a:extLst>
              <a:ext uri="{FF2B5EF4-FFF2-40B4-BE49-F238E27FC236}">
                <a16:creationId xmlns:a16="http://schemas.microsoft.com/office/drawing/2014/main" id="{219A9B3F-FC03-E7A3-E083-F2A22EED114D}"/>
              </a:ext>
            </a:extLst>
          </p:cNvPr>
          <p:cNvSpPr txBox="1"/>
          <p:nvPr/>
        </p:nvSpPr>
        <p:spPr>
          <a:xfrm>
            <a:off x="9564529" y="2725580"/>
            <a:ext cx="2160520" cy="2559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600" b="1">
                <a:solidFill>
                  <a:srgbClr val="51A9D7"/>
                </a:solidFill>
                <a:latin typeface="Calibri"/>
                <a:cs typeface="Calibri"/>
              </a:rPr>
              <a:t>PHARMACY/PHARM D</a:t>
            </a:r>
            <a:endParaRPr lang="en-PH" sz="1600">
              <a:solidFill>
                <a:srgbClr val="51A9D7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600" b="1">
                <a:solidFill>
                  <a:srgbClr val="51A9D7"/>
                </a:solidFill>
                <a:latin typeface="Calibri"/>
                <a:cs typeface="Calibri"/>
              </a:rPr>
              <a:t>PUBLIC HEALTH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600" b="1">
                <a:solidFill>
                  <a:srgbClr val="51A9D7"/>
                </a:solidFill>
                <a:latin typeface="Calibri"/>
                <a:cs typeface="Calibri"/>
              </a:rPr>
              <a:t>BUSINESS</a:t>
            </a:r>
          </a:p>
          <a:p>
            <a:pPr marR="5080">
              <a:lnSpc>
                <a:spcPct val="150000"/>
              </a:lnSpc>
            </a:pPr>
            <a:r>
              <a:rPr lang="en-US" sz="1600" b="1">
                <a:solidFill>
                  <a:srgbClr val="51A9D7"/>
                </a:solidFill>
                <a:latin typeface="Calibri"/>
                <a:cs typeface="Calibri"/>
              </a:rPr>
              <a:t>ARTS</a:t>
            </a:r>
            <a:endParaRPr lang="en-PH" sz="1600" b="1">
              <a:solidFill>
                <a:srgbClr val="51A9D7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lang="en-US" sz="1600" b="1">
                <a:solidFill>
                  <a:srgbClr val="51A9D7"/>
                </a:solidFill>
                <a:latin typeface="Calibri"/>
                <a:cs typeface="Calibri"/>
              </a:rPr>
              <a:t>ENTERTAINMENT</a:t>
            </a:r>
          </a:p>
          <a:p>
            <a:pPr marR="5080">
              <a:lnSpc>
                <a:spcPct val="150000"/>
              </a:lnSpc>
            </a:pPr>
            <a:r>
              <a:rPr lang="en-US" sz="1600" b="1">
                <a:solidFill>
                  <a:srgbClr val="51A9D7"/>
                </a:solidFill>
                <a:latin typeface="Calibri"/>
                <a:cs typeface="Calibri"/>
              </a:rPr>
              <a:t>MUSIC</a:t>
            </a:r>
            <a:endParaRPr lang="en-US" sz="1600">
              <a:solidFill>
                <a:srgbClr val="51A9D7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endParaRPr lang="en-PH" sz="1600">
              <a:solidFill>
                <a:srgbClr val="51A9D7"/>
              </a:solidFill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1A0C52-63E3-E440-D683-5F9D80C9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68" y="2866728"/>
            <a:ext cx="179905" cy="179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9179CF-86C5-7522-CB4A-39AF19F07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68" y="3229519"/>
            <a:ext cx="179905" cy="179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C0423-3604-B6C6-B511-CD17998AC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68" y="3599663"/>
            <a:ext cx="179905" cy="179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0258BD-8D43-3909-F908-4FD5033B3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68" y="3959703"/>
            <a:ext cx="179905" cy="179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73CA4-5D52-088F-9556-7A0DA379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68" y="4329847"/>
            <a:ext cx="179905" cy="179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9BB390-D977-17EB-2BD2-3EAAE51A3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68" y="4689887"/>
            <a:ext cx="179905" cy="179905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493958F7-887D-9F5E-37CA-AA0E18127231}"/>
              </a:ext>
            </a:extLst>
          </p:cNvPr>
          <p:cNvSpPr txBox="1"/>
          <p:nvPr/>
        </p:nvSpPr>
        <p:spPr>
          <a:xfrm>
            <a:off x="9196460" y="1323345"/>
            <a:ext cx="3752850" cy="90024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/>
            <a:r>
              <a:rPr lang="en-US" sz="2500" b="1" dirty="0">
                <a:solidFill>
                  <a:srgbClr val="093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</a:t>
            </a:r>
          </a:p>
          <a:p>
            <a:pPr marR="5080"/>
            <a:r>
              <a:rPr lang="en-US" sz="2500" b="1" dirty="0">
                <a:solidFill>
                  <a:srgbClr val="093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</a:p>
        </p:txBody>
      </p:sp>
    </p:spTree>
    <p:extLst>
      <p:ext uri="{BB962C8B-B14F-4D97-AF65-F5344CB8AC3E}">
        <p14:creationId xmlns:p14="http://schemas.microsoft.com/office/powerpoint/2010/main" val="2451775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C1520-DECF-77BE-D5FA-B1988BC1C1E7}"/>
              </a:ext>
            </a:extLst>
          </p:cNvPr>
          <p:cNvSpPr txBox="1"/>
          <p:nvPr/>
        </p:nvSpPr>
        <p:spPr>
          <a:xfrm>
            <a:off x="511360" y="5208742"/>
            <a:ext cx="11020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DF001A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ADMISSION ROUTES AT OUR US UNIVERSITY PARTNERS</a:t>
            </a:r>
          </a:p>
        </p:txBody>
      </p: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B59A67A3-70EF-E4DF-7ACD-E55E60CD91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538570"/>
              </p:ext>
            </p:extLst>
          </p:nvPr>
        </p:nvGraphicFramePr>
        <p:xfrm>
          <a:off x="870699" y="516425"/>
          <a:ext cx="10450603" cy="4651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444">
                  <a:extLst>
                    <a:ext uri="{9D8B030D-6E8A-4147-A177-3AD203B41FA5}">
                      <a16:colId xmlns:a16="http://schemas.microsoft.com/office/drawing/2014/main" val="3068571526"/>
                    </a:ext>
                  </a:extLst>
                </a:gridCol>
                <a:gridCol w="930443">
                  <a:extLst>
                    <a:ext uri="{9D8B030D-6E8A-4147-A177-3AD203B41FA5}">
                      <a16:colId xmlns:a16="http://schemas.microsoft.com/office/drawing/2014/main" val="569229975"/>
                    </a:ext>
                  </a:extLst>
                </a:gridCol>
                <a:gridCol w="972509">
                  <a:extLst>
                    <a:ext uri="{9D8B030D-6E8A-4147-A177-3AD203B41FA5}">
                      <a16:colId xmlns:a16="http://schemas.microsoft.com/office/drawing/2014/main" val="1550590729"/>
                    </a:ext>
                  </a:extLst>
                </a:gridCol>
                <a:gridCol w="913120">
                  <a:extLst>
                    <a:ext uri="{9D8B030D-6E8A-4147-A177-3AD203B41FA5}">
                      <a16:colId xmlns:a16="http://schemas.microsoft.com/office/drawing/2014/main" val="533702417"/>
                    </a:ext>
                  </a:extLst>
                </a:gridCol>
                <a:gridCol w="894330">
                  <a:extLst>
                    <a:ext uri="{9D8B030D-6E8A-4147-A177-3AD203B41FA5}">
                      <a16:colId xmlns:a16="http://schemas.microsoft.com/office/drawing/2014/main" val="2901839328"/>
                    </a:ext>
                  </a:extLst>
                </a:gridCol>
                <a:gridCol w="945222">
                  <a:extLst>
                    <a:ext uri="{9D8B030D-6E8A-4147-A177-3AD203B41FA5}">
                      <a16:colId xmlns:a16="http://schemas.microsoft.com/office/drawing/2014/main" val="572130903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val="4114086509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val="2151598338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3176400683"/>
                    </a:ext>
                  </a:extLst>
                </a:gridCol>
                <a:gridCol w="924674">
                  <a:extLst>
                    <a:ext uri="{9D8B030D-6E8A-4147-A177-3AD203B41FA5}">
                      <a16:colId xmlns:a16="http://schemas.microsoft.com/office/drawing/2014/main" val="2127295217"/>
                    </a:ext>
                  </a:extLst>
                </a:gridCol>
              </a:tblGrid>
              <a:tr h="18675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First Year Admission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Transfer Admission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Graduate Admission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476335"/>
                  </a:ext>
                </a:extLst>
              </a:tr>
              <a:tr h="597624">
                <a:tc>
                  <a:txBody>
                    <a:bodyPr/>
                    <a:lstStyle/>
                    <a:p>
                      <a:pPr algn="l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Undergraduate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Direct Entry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International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Direct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International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Year One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Transfer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Direct Entry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Undergraduate Transfer Program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Graduate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Direct Entry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Integrated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Master's Program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Master’s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International Direct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Graduate</a:t>
                      </a:r>
                    </a:p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Pathway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579224210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Oregon State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762921967"/>
                  </a:ext>
                </a:extLst>
              </a:tr>
              <a:tr h="18259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George Mason University </a:t>
                      </a:r>
                      <a:endParaRPr lang="en-US" sz="800" u="none" strike="noStrike">
                        <a:effectLst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3207667919"/>
                  </a:ext>
                </a:extLst>
              </a:tr>
              <a:tr h="18259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Mason Korea</a:t>
                      </a: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794077084"/>
                  </a:ext>
                </a:extLst>
              </a:tr>
              <a:tr h="18259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Montclair State University</a:t>
                      </a: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340062448"/>
                  </a:ext>
                </a:extLst>
              </a:tr>
              <a:tr h="18259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University of Oklahoma</a:t>
                      </a: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926070588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The University of Alabama at Birmingham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628324923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Illinois State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3829718479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University of Arizona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567873201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University of Massachusetts, Amherst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60390570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Colorado State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365669877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Washington State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543470858"/>
                  </a:ext>
                </a:extLst>
              </a:tr>
              <a:tr h="16769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Saint Louis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306295713"/>
                  </a:ext>
                </a:extLst>
              </a:tr>
              <a:tr h="16769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 SLU Madrid</a:t>
                      </a: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3045146880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Drew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100374669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Suffolk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1212070966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Hofstra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1180034528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Thomas Jefferson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399677854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Long Island University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1114228301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New England College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1490709883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 Fisher College</a:t>
                      </a: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3534893277"/>
                  </a:ext>
                </a:extLst>
              </a:tr>
              <a:tr h="18675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  Marshall University</a:t>
                      </a: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extLst>
                  <a:ext uri="{0D108BD9-81ED-4DB2-BD59-A6C34878D82A}">
                    <a16:rowId xmlns:a16="http://schemas.microsoft.com/office/drawing/2014/main" val="241983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303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B4797-9F4F-6B71-D222-D8D6A1EF55AF}"/>
              </a:ext>
            </a:extLst>
          </p:cNvPr>
          <p:cNvSpPr txBox="1">
            <a:spLocks/>
          </p:cNvSpPr>
          <p:nvPr/>
        </p:nvSpPr>
        <p:spPr>
          <a:xfrm>
            <a:off x="2037030" y="3485390"/>
            <a:ext cx="3471157" cy="523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HOW</a:t>
            </a:r>
            <a:endParaRPr lang="en-US" sz="2800" b="1" dirty="0">
              <a:solidFill>
                <a:schemeClr val="bg1"/>
              </a:solidFill>
              <a:latin typeface="Neo Sans Pro" panose="020B0504030504040204" pitchFamily="34" charset="0"/>
              <a:ea typeface="Verdana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To Apply (AGENTS)</a:t>
            </a:r>
            <a:endParaRPr lang="en-GB" sz="2800" b="1" dirty="0">
              <a:solidFill>
                <a:schemeClr val="bg1"/>
              </a:solidFill>
              <a:latin typeface="Neo Sans Pro" panose="020B0504030504040204" pitchFamily="34" charset="0"/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30D7F-8C19-A6A4-0151-D4D7F53E596B}"/>
              </a:ext>
            </a:extLst>
          </p:cNvPr>
          <p:cNvSpPr txBox="1"/>
          <p:nvPr/>
        </p:nvSpPr>
        <p:spPr>
          <a:xfrm>
            <a:off x="5884460" y="3500751"/>
            <a:ext cx="457735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ARE YOU AN EDUCATION COUNSELOR?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46D3E-8CAE-7465-363B-91FD551C46A3}"/>
              </a:ext>
            </a:extLst>
          </p:cNvPr>
          <p:cNvSpPr txBox="1"/>
          <p:nvPr/>
        </p:nvSpPr>
        <p:spPr>
          <a:xfrm>
            <a:off x="5884461" y="4317585"/>
            <a:ext cx="4201719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300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Visit our portal for exclusive access to all the information you need to counsel students, and submit and track your applications, all in one place: </a:t>
            </a:r>
            <a:r>
              <a:rPr lang="en-GB" sz="1300" b="1" dirty="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partnerportal.intoglobal.com</a:t>
            </a:r>
            <a:endParaRPr lang="en-GB" sz="1300" b="1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endParaRPr lang="en-GB" sz="1300" dirty="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r>
              <a:rPr lang="en-GB" sz="1300" b="1" dirty="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You can submit multiple applications to both pathway and direct entry university partners in a single online form.</a:t>
            </a:r>
          </a:p>
        </p:txBody>
      </p:sp>
    </p:spTree>
    <p:extLst>
      <p:ext uri="{BB962C8B-B14F-4D97-AF65-F5344CB8AC3E}">
        <p14:creationId xmlns:p14="http://schemas.microsoft.com/office/powerpoint/2010/main" val="17473180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4083F-F015-C5C8-FE03-E541E964D2F1}"/>
              </a:ext>
            </a:extLst>
          </p:cNvPr>
          <p:cNvSpPr txBox="1">
            <a:spLocks/>
          </p:cNvSpPr>
          <p:nvPr/>
        </p:nvSpPr>
        <p:spPr>
          <a:xfrm>
            <a:off x="1918632" y="1273406"/>
            <a:ext cx="3158744" cy="4672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chemeClr val="bg1"/>
                </a:solidFill>
                <a:latin typeface="Neo Sans Pro" panose="020B0504030504040204" pitchFamily="34" charset="0"/>
                <a:ea typeface="Verdana"/>
              </a:rPr>
              <a:t>FIND OUT MORE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1A318CD-CA0D-889E-90C7-1337C5A1FA55}"/>
              </a:ext>
            </a:extLst>
          </p:cNvPr>
          <p:cNvSpPr txBox="1">
            <a:spLocks/>
          </p:cNvSpPr>
          <p:nvPr/>
        </p:nvSpPr>
        <p:spPr>
          <a:xfrm>
            <a:off x="1929017" y="2272885"/>
            <a:ext cx="4053841" cy="987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E2001A"/>
              </a:buClr>
              <a:buSzPct val="130000"/>
              <a:buFont typeface="Calibri" panose="020F0502020204030204" pitchFamily="34" charset="0"/>
              <a:buNone/>
              <a:defRPr sz="1200" kern="1200">
                <a:solidFill>
                  <a:srgbClr val="FFFFFF"/>
                </a:solidFill>
                <a:latin typeface="+mj-lt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E2001A"/>
              </a:buClr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E2001A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rgbClr val="E2001A"/>
              </a:buClr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E2001A"/>
              </a:buClr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16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Discover more online</a:t>
            </a:r>
            <a:endParaRPr lang="en-US" sz="1600" b="1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Visit our website to discover the study abroad options available to you: </a:t>
            </a:r>
            <a:r>
              <a:rPr lang="en-US" sz="1600" b="1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intostudy.com</a:t>
            </a:r>
            <a:endParaRPr lang="en-US" sz="1600" b="1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endParaRPr lang="en-GB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3A9BB-53F6-1C5D-B3FF-1822148C85C9}"/>
              </a:ext>
            </a:extLst>
          </p:cNvPr>
          <p:cNvSpPr txBox="1"/>
          <p:nvPr/>
        </p:nvSpPr>
        <p:spPr>
          <a:xfrm>
            <a:off x="2052996" y="3750982"/>
            <a:ext cx="3108512" cy="175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410" lvl="2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www.facebook.com</a:t>
            </a:r>
            <a:r>
              <a:rPr lang="en-GB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/</a:t>
            </a: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INTOstudy</a:t>
            </a:r>
            <a:endParaRPr lang="en-GB" sz="14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359410" lvl="2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www.Instagram.com</a:t>
            </a:r>
            <a:r>
              <a:rPr lang="en-GB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/</a:t>
            </a: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intostudy</a:t>
            </a:r>
            <a:endParaRPr lang="en-GB" sz="14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359410" lvl="2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www.myin.to</a:t>
            </a:r>
            <a:r>
              <a:rPr lang="en-GB" sz="1400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/</a:t>
            </a: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INTO_YouTube</a:t>
            </a:r>
            <a:endParaRPr lang="en-GB" sz="14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L="359410" lvl="2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GB" sz="1400" err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blog.intostudy.com</a:t>
            </a:r>
            <a:endParaRPr lang="en-GB" sz="14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pic>
        <p:nvPicPr>
          <p:cNvPr id="5" name="Graphic 16">
            <a:extLst>
              <a:ext uri="{FF2B5EF4-FFF2-40B4-BE49-F238E27FC236}">
                <a16:creationId xmlns:a16="http://schemas.microsoft.com/office/drawing/2014/main" id="{DCA9A581-91CB-617A-0FE7-56F7D922E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3283" y="3919478"/>
            <a:ext cx="225770" cy="225770"/>
          </a:xfrm>
          <a:prstGeom prst="rect">
            <a:avLst/>
          </a:prstGeom>
        </p:spPr>
      </p:pic>
      <p:pic>
        <p:nvPicPr>
          <p:cNvPr id="6" name="Graphic 17">
            <a:extLst>
              <a:ext uri="{FF2B5EF4-FFF2-40B4-BE49-F238E27FC236}">
                <a16:creationId xmlns:a16="http://schemas.microsoft.com/office/drawing/2014/main" id="{2357964F-0A79-72A5-A84B-811D06FF6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6736" y="4342798"/>
            <a:ext cx="225770" cy="225770"/>
          </a:xfrm>
          <a:prstGeom prst="rect">
            <a:avLst/>
          </a:prstGeom>
        </p:spPr>
      </p:pic>
      <p:pic>
        <p:nvPicPr>
          <p:cNvPr id="7" name="Graphic 18">
            <a:extLst>
              <a:ext uri="{FF2B5EF4-FFF2-40B4-BE49-F238E27FC236}">
                <a16:creationId xmlns:a16="http://schemas.microsoft.com/office/drawing/2014/main" id="{497A1155-163F-F15B-4071-546FDEE212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83" y="4767549"/>
            <a:ext cx="225770" cy="225770"/>
          </a:xfrm>
          <a:prstGeom prst="rect">
            <a:avLst/>
          </a:prstGeom>
        </p:spPr>
      </p:pic>
      <p:pic>
        <p:nvPicPr>
          <p:cNvPr id="8" name="Graphic 19">
            <a:extLst>
              <a:ext uri="{FF2B5EF4-FFF2-40B4-BE49-F238E27FC236}">
                <a16:creationId xmlns:a16="http://schemas.microsoft.com/office/drawing/2014/main" id="{0DCBD749-A787-8A40-7ECC-F12E9AE40C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1816" y="5189838"/>
            <a:ext cx="225770" cy="2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1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22F1C-EC4D-11DD-98D7-18C60E703DDE}"/>
              </a:ext>
            </a:extLst>
          </p:cNvPr>
          <p:cNvSpPr txBox="1"/>
          <p:nvPr/>
        </p:nvSpPr>
        <p:spPr>
          <a:xfrm>
            <a:off x="545654" y="1911603"/>
            <a:ext cx="55018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spc="-150" dirty="0">
                <a:solidFill>
                  <a:srgbClr val="D43F0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THE WEST COAST’S</a:t>
            </a:r>
          </a:p>
          <a:p>
            <a:r>
              <a:rPr lang="en-PH" sz="3200" b="1" spc="-150" dirty="0">
                <a:solidFill>
                  <a:srgbClr val="D43F0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MOST VALUABLE</a:t>
            </a:r>
          </a:p>
          <a:p>
            <a:r>
              <a:rPr lang="en-PH" sz="3200" b="1" spc="-150" dirty="0">
                <a:solidFill>
                  <a:srgbClr val="D43F09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DEGREE</a:t>
            </a:r>
            <a:endParaRPr lang="en-US" sz="3200" b="1" spc="-150" dirty="0">
              <a:latin typeface="Neo Sans Pro" panose="020B05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7A5CC-F1C4-0225-4FA5-5DBF462281D0}"/>
              </a:ext>
            </a:extLst>
          </p:cNvPr>
          <p:cNvSpPr txBox="1"/>
          <p:nvPr/>
        </p:nvSpPr>
        <p:spPr>
          <a:xfrm>
            <a:off x="564208" y="4018198"/>
            <a:ext cx="22891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400" b="1" spc="-6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Oregon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6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1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PH" sz="1400" spc="-6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2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PH" sz="1400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lang="en-PH" sz="1400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public </a:t>
            </a:r>
            <a:r>
              <a:rPr lang="en-PH" sz="1400" spc="-1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PH" sz="1400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en-PH" sz="1400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n-PH" sz="1400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6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draws</a:t>
            </a:r>
            <a:r>
              <a:rPr lang="en-PH" sz="1400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1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</a:t>
            </a:r>
            <a:r>
              <a:rPr lang="en-PH" sz="1400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PH" sz="1400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PH" sz="1400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1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en-PH" sz="1400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en-PH" sz="1400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PH" sz="1400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2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PH" sz="1400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en-PH" sz="1400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3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PH" sz="1400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spc="-1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countries.</a:t>
            </a:r>
            <a:endParaRPr lang="en-PH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03961-4BCD-C9E7-4F34-4AE25AE92261}"/>
              </a:ext>
            </a:extLst>
          </p:cNvPr>
          <p:cNvSpPr txBox="1"/>
          <p:nvPr/>
        </p:nvSpPr>
        <p:spPr>
          <a:xfrm>
            <a:off x="564896" y="5572480"/>
            <a:ext cx="711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world's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biggest</a:t>
            </a:r>
            <a:r>
              <a:rPr lang="en-PH" sz="1400" b="1" spc="-6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2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research.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discoveries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PH" sz="1400" b="1" spc="-6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inventions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PH" sz="1400" b="1" spc="-7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2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</a:t>
            </a:r>
            <a:r>
              <a:rPr lang="en-PH" sz="1400" b="1" spc="-4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r>
              <a:rPr lang="en-PH" sz="1400" b="1" spc="-8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2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PH" sz="1400" b="1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PH" sz="1400" b="1" spc="-8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en-PH" sz="1400" b="1" spc="-8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2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PH" sz="1400" b="1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en-PH" sz="1400" b="1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4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PH" sz="1400" b="1" spc="-8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5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</a:t>
            </a:r>
            <a:r>
              <a:rPr lang="en-PH" sz="1400" b="1" spc="-75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1400" b="1" spc="-1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life.</a:t>
            </a:r>
            <a:endParaRPr lang="en-PH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3881FC-4E44-F6B0-9AB1-CBF69809B8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0" y="567854"/>
            <a:ext cx="2429047" cy="7762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B4CE62E-F2BE-F85E-4EC1-4CB0D698B8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05032" y="3773714"/>
            <a:ext cx="2168558" cy="1392176"/>
            <a:chOff x="4226560" y="4145280"/>
            <a:chExt cx="1589779" cy="10206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FBD554-F7B7-722A-3237-74AA859000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26560" y="4145280"/>
              <a:ext cx="1589779" cy="102061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94B06-7283-93AC-52AE-E8C193395AB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0946" y="4146094"/>
              <a:ext cx="1385243" cy="1019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159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BBB762-A62F-6026-3ACC-7BE29907A2FC}"/>
              </a:ext>
            </a:extLst>
          </p:cNvPr>
          <p:cNvSpPr txBox="1"/>
          <p:nvPr/>
        </p:nvSpPr>
        <p:spPr>
          <a:xfrm>
            <a:off x="4640239" y="3548418"/>
            <a:ext cx="301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Intoglobal.com</a:t>
            </a:r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76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8D6E3039-90C9-7492-2EF0-3A03D55437EE}"/>
              </a:ext>
            </a:extLst>
          </p:cNvPr>
          <p:cNvSpPr txBox="1"/>
          <p:nvPr/>
        </p:nvSpPr>
        <p:spPr>
          <a:xfrm>
            <a:off x="8029819" y="2567710"/>
            <a:ext cx="3044581" cy="535403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R="5080"/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1.4% Global University</a:t>
            </a:r>
            <a:endParaRPr lang="en-US" sz="1500">
              <a:solidFill>
                <a:schemeClr val="bg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 marR="5080"/>
            <a:r>
              <a:rPr lang="en-US" sz="1200" i="1">
                <a:solidFill>
                  <a:schemeClr val="bg1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Center for World University Rankings 2023</a:t>
            </a:r>
            <a:endParaRPr sz="1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C64964CE-2FE3-E0DA-A796-F93771F855B6}"/>
              </a:ext>
            </a:extLst>
          </p:cNvPr>
          <p:cNvSpPr txBox="1"/>
          <p:nvPr/>
        </p:nvSpPr>
        <p:spPr>
          <a:xfrm>
            <a:off x="3915961" y="3129587"/>
            <a:ext cx="3627839" cy="7309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1600" b="1" spc="-45">
                <a:solidFill>
                  <a:srgbClr val="F9F7F7"/>
                </a:solidFill>
                <a:latin typeface="Calibri"/>
                <a:cs typeface="Calibri"/>
              </a:rPr>
              <a:t>540+</a:t>
            </a:r>
            <a:r>
              <a:rPr sz="1600" b="1" spc="-114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b="1" spc="-60">
                <a:solidFill>
                  <a:srgbClr val="F9F7F7"/>
                </a:solidFill>
                <a:latin typeface="Calibri"/>
                <a:cs typeface="Calibri"/>
              </a:rPr>
              <a:t>current</a:t>
            </a:r>
            <a:r>
              <a:rPr sz="1600" b="1" spc="-10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b="1" spc="-55">
                <a:solidFill>
                  <a:srgbClr val="F9F7F7"/>
                </a:solidFill>
                <a:latin typeface="Calibri"/>
                <a:cs typeface="Calibri"/>
              </a:rPr>
              <a:t>students</a:t>
            </a:r>
            <a:r>
              <a:rPr sz="1600" b="1" spc="-10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F9F7F7"/>
                </a:solidFill>
                <a:latin typeface="Calibri"/>
                <a:cs typeface="Calibri"/>
              </a:rPr>
              <a:t>in</a:t>
            </a:r>
            <a:r>
              <a:rPr sz="1600" b="1" spc="-10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b="1" spc="-40">
                <a:solidFill>
                  <a:srgbClr val="F9F7F7"/>
                </a:solidFill>
                <a:latin typeface="Calibri"/>
                <a:cs typeface="Calibri"/>
              </a:rPr>
              <a:t>OPT</a:t>
            </a:r>
            <a:r>
              <a:rPr sz="1600" b="1" spc="-10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b="1" spc="-20">
                <a:solidFill>
                  <a:srgbClr val="F9F7F7"/>
                </a:solidFill>
                <a:latin typeface="Calibri"/>
                <a:cs typeface="Calibri"/>
              </a:rPr>
              <a:t>with</a:t>
            </a:r>
            <a:endParaRPr sz="1600">
              <a:latin typeface="Calibri"/>
              <a:cs typeface="Calibri"/>
            </a:endParaRPr>
          </a:p>
          <a:p>
            <a:pPr marR="5080" indent="-635"/>
            <a:r>
              <a:rPr sz="1600" b="1" spc="-40">
                <a:solidFill>
                  <a:srgbClr val="F9F7F7"/>
                </a:solidFill>
                <a:latin typeface="Calibri"/>
                <a:cs typeface="Calibri"/>
              </a:rPr>
              <a:t>66%</a:t>
            </a:r>
            <a:r>
              <a:rPr sz="1600" b="1" spc="-8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b="1" spc="-60">
                <a:solidFill>
                  <a:srgbClr val="F9F7F7"/>
                </a:solidFill>
                <a:latin typeface="Calibri"/>
                <a:cs typeface="Calibri"/>
              </a:rPr>
              <a:t>employed</a:t>
            </a:r>
            <a:r>
              <a:rPr sz="1600" b="1" spc="-11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spc="-20">
                <a:solidFill>
                  <a:srgbClr val="F9F7F7"/>
                </a:solidFill>
                <a:latin typeface="Calibri"/>
                <a:cs typeface="Calibri"/>
              </a:rPr>
              <a:t>on</a:t>
            </a:r>
            <a:r>
              <a:rPr sz="16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sz="1600" spc="-35">
                <a:solidFill>
                  <a:srgbClr val="F9F7F7"/>
                </a:solidFill>
                <a:latin typeface="Calibri"/>
                <a:cs typeface="Calibri"/>
              </a:rPr>
              <a:t>the</a:t>
            </a:r>
            <a:r>
              <a:rPr sz="1600" spc="-75">
                <a:solidFill>
                  <a:srgbClr val="F9F7F7"/>
                </a:solidFill>
                <a:latin typeface="Calibri"/>
                <a:cs typeface="Calibri"/>
              </a:rPr>
              <a:t> West </a:t>
            </a:r>
            <a:r>
              <a:rPr sz="1600" spc="-55">
                <a:solidFill>
                  <a:srgbClr val="F9F7F7"/>
                </a:solidFill>
                <a:latin typeface="Calibri"/>
                <a:cs typeface="Calibri"/>
              </a:rPr>
              <a:t>Coast</a:t>
            </a:r>
            <a:endParaRPr lang="en-US" sz="1400" i="1" spc="-70">
              <a:solidFill>
                <a:srgbClr val="F9F7F7"/>
              </a:solidFill>
              <a:latin typeface="Calibri"/>
              <a:cs typeface="Calibri"/>
            </a:endParaRPr>
          </a:p>
          <a:p>
            <a:pPr marR="5080" indent="-635">
              <a:spcBef>
                <a:spcPts val="325"/>
              </a:spcBef>
            </a:pPr>
            <a:r>
              <a:rPr lang="en-US" sz="1200" i="1" spc="-25">
                <a:solidFill>
                  <a:srgbClr val="F9F7F7"/>
                </a:solidFill>
                <a:latin typeface="Calibri"/>
                <a:cs typeface="Calibri"/>
              </a:rPr>
              <a:t>University </a:t>
            </a:r>
            <a:r>
              <a:rPr lang="en-US" sz="1200" i="1" spc="-60">
                <a:solidFill>
                  <a:srgbClr val="F9F7F7"/>
                </a:solidFill>
                <a:latin typeface="Calibri"/>
                <a:cs typeface="Calibri"/>
              </a:rPr>
              <a:t>Data </a:t>
            </a:r>
            <a:r>
              <a:rPr lang="en-US" sz="1200" i="1" spc="-20">
                <a:solidFill>
                  <a:srgbClr val="F9F7F7"/>
                </a:solidFill>
                <a:latin typeface="Calibri"/>
                <a:cs typeface="Calibri"/>
              </a:rPr>
              <a:t>2022</a:t>
            </a:r>
            <a:endParaRPr lang="en-US" sz="1200" i="1">
              <a:latin typeface="Calibri"/>
              <a:cs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BD8A5215-740B-67A4-B88A-BFDC2F7590CD}"/>
              </a:ext>
            </a:extLst>
          </p:cNvPr>
          <p:cNvSpPr txBox="1">
            <a:spLocks/>
          </p:cNvSpPr>
          <p:nvPr/>
        </p:nvSpPr>
        <p:spPr>
          <a:xfrm>
            <a:off x="4603579" y="906435"/>
            <a:ext cx="5509914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2600" b="1" spc="-110" dirty="0">
                <a:solidFill>
                  <a:schemeClr val="bg1"/>
                </a:solidFill>
                <a:latin typeface="Neo Sans Pro" panose="020B0504030504040204" pitchFamily="34" charset="0"/>
              </a:rPr>
              <a:t>Why</a:t>
            </a:r>
            <a:r>
              <a:rPr lang="en-PH" sz="2600" b="1" spc="-210" dirty="0">
                <a:solidFill>
                  <a:schemeClr val="bg1"/>
                </a:solidFill>
                <a:latin typeface="Neo Sans Pro" panose="020B0504030504040204" pitchFamily="34" charset="0"/>
              </a:rPr>
              <a:t> </a:t>
            </a:r>
            <a:r>
              <a:rPr lang="en-PH" sz="2600" b="1" spc="-110" dirty="0">
                <a:solidFill>
                  <a:schemeClr val="bg1"/>
                </a:solidFill>
                <a:latin typeface="Neo Sans Pro" panose="020B0504030504040204" pitchFamily="34" charset="0"/>
              </a:rPr>
              <a:t>Oregon</a:t>
            </a:r>
            <a:r>
              <a:rPr lang="en-PH" sz="2600" b="1" spc="-210" dirty="0">
                <a:solidFill>
                  <a:schemeClr val="bg1"/>
                </a:solidFill>
                <a:latin typeface="Neo Sans Pro" panose="020B0504030504040204" pitchFamily="34" charset="0"/>
              </a:rPr>
              <a:t> </a:t>
            </a:r>
            <a:r>
              <a:rPr lang="en-PH" sz="2600" b="1" spc="-155" dirty="0">
                <a:solidFill>
                  <a:schemeClr val="bg1"/>
                </a:solidFill>
                <a:latin typeface="Neo Sans Pro" panose="020B0504030504040204" pitchFamily="34" charset="0"/>
              </a:rPr>
              <a:t>State</a:t>
            </a:r>
            <a:r>
              <a:rPr lang="en-PH" sz="2600" b="1" spc="-210" dirty="0">
                <a:solidFill>
                  <a:schemeClr val="bg1"/>
                </a:solidFill>
                <a:latin typeface="Neo Sans Pro" panose="020B0504030504040204" pitchFamily="34" charset="0"/>
              </a:rPr>
              <a:t> </a:t>
            </a:r>
            <a:r>
              <a:rPr lang="en-PH" sz="2600" b="1" spc="-105" dirty="0">
                <a:solidFill>
                  <a:schemeClr val="bg1"/>
                </a:solidFill>
                <a:latin typeface="Neo Sans Pro" panose="020B0504030504040204" pitchFamily="34" charset="0"/>
              </a:rPr>
              <a:t>University?</a:t>
            </a:r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292305D5-9D60-AC62-6CF2-67083541077C}"/>
              </a:ext>
            </a:extLst>
          </p:cNvPr>
          <p:cNvSpPr txBox="1"/>
          <p:nvPr/>
        </p:nvSpPr>
        <p:spPr>
          <a:xfrm>
            <a:off x="8608290" y="5192554"/>
            <a:ext cx="3354704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sz="1500" b="1">
                <a:solidFill>
                  <a:srgbClr val="DF5E3A"/>
                </a:solidFill>
                <a:latin typeface="Calibri"/>
                <a:cs typeface="Calibri"/>
              </a:rPr>
              <a:t>BUSINESS ANALYTIC</a:t>
            </a:r>
            <a:r>
              <a:rPr lang="en-PH" sz="1500" b="1">
                <a:solidFill>
                  <a:srgbClr val="DF5E3A"/>
                </a:solidFill>
                <a:latin typeface="Calibri"/>
                <a:cs typeface="Calibri"/>
              </a:rPr>
              <a:t>S</a:t>
            </a:r>
          </a:p>
          <a:p>
            <a:pPr marR="5080">
              <a:lnSpc>
                <a:spcPct val="150000"/>
              </a:lnSpc>
            </a:pPr>
            <a:r>
              <a:rPr sz="1500" b="1">
                <a:solidFill>
                  <a:srgbClr val="DF5E3A"/>
                </a:solidFill>
                <a:latin typeface="Calibri"/>
                <a:cs typeface="Calibri"/>
              </a:rPr>
              <a:t>ROBOTICS</a:t>
            </a:r>
            <a:endParaRPr lang="en-US" sz="1500" b="1">
              <a:solidFill>
                <a:srgbClr val="DF5E3A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</a:pPr>
            <a:r>
              <a:rPr sz="1500" b="1">
                <a:solidFill>
                  <a:srgbClr val="DF5E3A"/>
                </a:solidFill>
                <a:latin typeface="Calibri"/>
                <a:cs typeface="Calibri"/>
              </a:rPr>
              <a:t>ENVIRONMENTAL SCIENCE</a:t>
            </a:r>
            <a:endParaRPr sz="1500">
              <a:solidFill>
                <a:srgbClr val="DF5E3A"/>
              </a:solidFill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3DE895-9892-F9B6-0C6C-A279A1CF5369}"/>
              </a:ext>
            </a:extLst>
          </p:cNvPr>
          <p:cNvSpPr txBox="1"/>
          <p:nvPr/>
        </p:nvSpPr>
        <p:spPr>
          <a:xfrm>
            <a:off x="3808413" y="1852611"/>
            <a:ext cx="3871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"/>
              </a:spcBef>
            </a:pPr>
            <a:r>
              <a:rPr lang="en-PH" sz="1500" b="1" spc="-65">
                <a:solidFill>
                  <a:srgbClr val="F9F7F7"/>
                </a:solidFill>
                <a:latin typeface="Calibri"/>
                <a:cs typeface="Calibri"/>
              </a:rPr>
              <a:t>Oregon</a:t>
            </a:r>
            <a:r>
              <a:rPr lang="en-PH" sz="1500" b="1" spc="-8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70">
                <a:solidFill>
                  <a:srgbClr val="F9F7F7"/>
                </a:solidFill>
                <a:latin typeface="Calibri"/>
                <a:cs typeface="Calibri"/>
              </a:rPr>
              <a:t>State</a:t>
            </a:r>
            <a:r>
              <a:rPr lang="en-PH" sz="1500" b="1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60">
                <a:solidFill>
                  <a:srgbClr val="F9F7F7"/>
                </a:solidFill>
                <a:latin typeface="Calibri"/>
                <a:cs typeface="Calibri"/>
              </a:rPr>
              <a:t>University</a:t>
            </a:r>
            <a:r>
              <a:rPr lang="en-PH" sz="1500" b="1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60">
                <a:solidFill>
                  <a:srgbClr val="F9F7F7"/>
                </a:solidFill>
                <a:latin typeface="Calibri"/>
                <a:cs typeface="Calibri"/>
              </a:rPr>
              <a:t>graduates</a:t>
            </a:r>
            <a:r>
              <a:rPr lang="en-PH" sz="1500" spc="-6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20">
                <a:solidFill>
                  <a:srgbClr val="F9F7F7"/>
                </a:solidFill>
                <a:latin typeface="Calibri"/>
                <a:cs typeface="Calibri"/>
              </a:rPr>
              <a:t>earn</a:t>
            </a:r>
            <a:endParaRPr lang="en-PH" sz="1500">
              <a:latin typeface="Calibri"/>
              <a:cs typeface="Calibri"/>
            </a:endParaRPr>
          </a:p>
          <a:p>
            <a:pPr marR="5080">
              <a:spcBef>
                <a:spcPts val="325"/>
              </a:spcBef>
            </a:pPr>
            <a:r>
              <a:rPr lang="en-PH" sz="1500" spc="-45">
                <a:solidFill>
                  <a:srgbClr val="F9F7F7"/>
                </a:solidFill>
                <a:latin typeface="Calibri"/>
                <a:cs typeface="Calibri"/>
              </a:rPr>
              <a:t>$20,000+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55">
                <a:solidFill>
                  <a:srgbClr val="F9F7F7"/>
                </a:solidFill>
                <a:latin typeface="Calibri"/>
                <a:cs typeface="Calibri"/>
              </a:rPr>
              <a:t>more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35">
                <a:solidFill>
                  <a:srgbClr val="F9F7F7"/>
                </a:solidFill>
                <a:latin typeface="Calibri"/>
                <a:cs typeface="Calibri"/>
              </a:rPr>
              <a:t>per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50">
                <a:solidFill>
                  <a:srgbClr val="F9F7F7"/>
                </a:solidFill>
                <a:latin typeface="Calibri"/>
                <a:cs typeface="Calibri"/>
              </a:rPr>
              <a:t>year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50">
                <a:solidFill>
                  <a:srgbClr val="F9F7F7"/>
                </a:solidFill>
                <a:latin typeface="Calibri"/>
                <a:cs typeface="Calibri"/>
              </a:rPr>
              <a:t>than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35">
                <a:solidFill>
                  <a:srgbClr val="F9F7F7"/>
                </a:solidFill>
                <a:latin typeface="Calibri"/>
                <a:cs typeface="Calibri"/>
              </a:rPr>
              <a:t>the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65">
                <a:solidFill>
                  <a:srgbClr val="F9F7F7"/>
                </a:solidFill>
                <a:latin typeface="Calibri"/>
                <a:cs typeface="Calibri"/>
              </a:rPr>
              <a:t>average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40">
                <a:solidFill>
                  <a:srgbClr val="F9F7F7"/>
                </a:solidFill>
                <a:latin typeface="Calibri"/>
                <a:cs typeface="Calibri"/>
              </a:rPr>
              <a:t>salary</a:t>
            </a:r>
            <a:r>
              <a:rPr lang="en-PH" sz="1500" spc="-8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25">
                <a:solidFill>
                  <a:srgbClr val="F9F7F7"/>
                </a:solidFill>
                <a:latin typeface="Calibri"/>
                <a:cs typeface="Calibri"/>
              </a:rPr>
              <a:t>of </a:t>
            </a:r>
            <a:r>
              <a:rPr lang="en-PH" sz="1500" spc="-60">
                <a:solidFill>
                  <a:srgbClr val="F9F7F7"/>
                </a:solidFill>
                <a:latin typeface="Calibri"/>
                <a:cs typeface="Calibri"/>
              </a:rPr>
              <a:t>graduates</a:t>
            </a:r>
            <a:r>
              <a:rPr lang="en-PH"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55">
                <a:solidFill>
                  <a:srgbClr val="F9F7F7"/>
                </a:solidFill>
                <a:latin typeface="Calibri"/>
                <a:cs typeface="Calibri"/>
              </a:rPr>
              <a:t>from</a:t>
            </a:r>
            <a:r>
              <a:rPr lang="en-PH"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20">
                <a:solidFill>
                  <a:srgbClr val="F9F7F7"/>
                </a:solidFill>
                <a:latin typeface="Calibri"/>
                <a:cs typeface="Calibri"/>
              </a:rPr>
              <a:t>US</a:t>
            </a:r>
            <a:r>
              <a:rPr lang="en-PH" sz="1500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spc="-45">
                <a:solidFill>
                  <a:srgbClr val="F9F7F7"/>
                </a:solidFill>
                <a:latin typeface="Calibri"/>
                <a:cs typeface="Calibri"/>
              </a:rPr>
              <a:t>schools</a:t>
            </a:r>
            <a:endParaRPr lang="en-PH" sz="1500" i="1" spc="-75">
              <a:solidFill>
                <a:srgbClr val="F9F7F7"/>
              </a:solidFill>
              <a:latin typeface="Calibri"/>
              <a:cs typeface="Calibri"/>
            </a:endParaRPr>
          </a:p>
          <a:p>
            <a:pPr marR="5080">
              <a:spcBef>
                <a:spcPts val="325"/>
              </a:spcBef>
            </a:pPr>
            <a:r>
              <a:rPr lang="en-PH" sz="1200" i="1" spc="-60">
                <a:solidFill>
                  <a:srgbClr val="F9F7F7"/>
                </a:solidFill>
                <a:latin typeface="Calibri"/>
                <a:cs typeface="Calibri"/>
              </a:rPr>
              <a:t>U.S.</a:t>
            </a:r>
            <a:r>
              <a:rPr lang="en-PH" sz="1200" i="1" spc="-7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55">
                <a:solidFill>
                  <a:srgbClr val="F9F7F7"/>
                </a:solidFill>
                <a:latin typeface="Calibri"/>
                <a:cs typeface="Calibri"/>
              </a:rPr>
              <a:t>Department</a:t>
            </a:r>
            <a:r>
              <a:rPr lang="en-PH" sz="1200" i="1" spc="-7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25">
                <a:solidFill>
                  <a:srgbClr val="F9F7F7"/>
                </a:solidFill>
                <a:latin typeface="Calibri"/>
                <a:cs typeface="Calibri"/>
              </a:rPr>
              <a:t>of </a:t>
            </a:r>
            <a:r>
              <a:rPr lang="en-PH" sz="1200" i="1" spc="-55">
                <a:solidFill>
                  <a:srgbClr val="F9F7F7"/>
                </a:solidFill>
                <a:latin typeface="Calibri"/>
                <a:cs typeface="Calibri"/>
              </a:rPr>
              <a:t>Education College</a:t>
            </a:r>
            <a:r>
              <a:rPr lang="en-PH" sz="1200" i="1" spc="-5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60">
                <a:solidFill>
                  <a:srgbClr val="F9F7F7"/>
                </a:solidFill>
                <a:latin typeface="Calibri"/>
                <a:cs typeface="Calibri"/>
              </a:rPr>
              <a:t>Scorecard</a:t>
            </a:r>
            <a:r>
              <a:rPr lang="en-PH" sz="1200" i="1" spc="-5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20">
                <a:solidFill>
                  <a:srgbClr val="F9F7F7"/>
                </a:solidFill>
                <a:latin typeface="Calibri"/>
                <a:cs typeface="Calibri"/>
              </a:rPr>
              <a:t>2023</a:t>
            </a:r>
            <a:endParaRPr lang="en-PH" sz="1200" i="1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DD7D3-9503-0983-A434-28274A712AD6}"/>
              </a:ext>
            </a:extLst>
          </p:cNvPr>
          <p:cNvSpPr txBox="1"/>
          <p:nvPr/>
        </p:nvSpPr>
        <p:spPr>
          <a:xfrm>
            <a:off x="7937501" y="1852612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5"/>
              </a:spcBef>
            </a:pPr>
            <a:r>
              <a:rPr lang="en-PH" sz="1500" b="1" spc="-114">
                <a:solidFill>
                  <a:srgbClr val="F9F7F7"/>
                </a:solidFill>
                <a:latin typeface="Calibri"/>
                <a:cs typeface="Calibri"/>
              </a:rPr>
              <a:t>Top</a:t>
            </a:r>
            <a:r>
              <a:rPr lang="en-PH" sz="1500" b="1" spc="-11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40">
                <a:solidFill>
                  <a:srgbClr val="F9F7F7"/>
                </a:solidFill>
                <a:latin typeface="Calibri"/>
                <a:cs typeface="Calibri"/>
              </a:rPr>
              <a:t>20%</a:t>
            </a:r>
            <a:r>
              <a:rPr lang="en-PH" sz="1500" b="1" spc="-9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55">
                <a:solidFill>
                  <a:srgbClr val="F9F7F7"/>
                </a:solidFill>
                <a:latin typeface="Calibri"/>
                <a:cs typeface="Calibri"/>
              </a:rPr>
              <a:t>Best</a:t>
            </a:r>
            <a:r>
              <a:rPr lang="en-PH" sz="1500" b="1" spc="-10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60">
                <a:solidFill>
                  <a:srgbClr val="F9F7F7"/>
                </a:solidFill>
                <a:latin typeface="Calibri"/>
                <a:cs typeface="Calibri"/>
              </a:rPr>
              <a:t>Paid</a:t>
            </a:r>
            <a:r>
              <a:rPr lang="en-PH" sz="1500" b="1" spc="-9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65">
                <a:solidFill>
                  <a:srgbClr val="F9F7F7"/>
                </a:solidFill>
                <a:latin typeface="Calibri"/>
                <a:cs typeface="Calibri"/>
              </a:rPr>
              <a:t>Graduates</a:t>
            </a:r>
            <a:r>
              <a:rPr lang="en-PH" sz="1500" b="1" spc="-10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10">
                <a:solidFill>
                  <a:srgbClr val="F9F7F7"/>
                </a:solidFill>
                <a:latin typeface="Calibri"/>
                <a:cs typeface="Calibri"/>
              </a:rPr>
              <a:t>in</a:t>
            </a:r>
            <a:r>
              <a:rPr lang="en-PH" sz="1500" b="1" spc="-9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45">
                <a:solidFill>
                  <a:srgbClr val="F9F7F7"/>
                </a:solidFill>
                <a:latin typeface="Calibri"/>
                <a:cs typeface="Calibri"/>
              </a:rPr>
              <a:t>the</a:t>
            </a:r>
            <a:r>
              <a:rPr lang="en-PH" sz="1500" b="1" spc="-10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500" b="1" spc="-25">
                <a:solidFill>
                  <a:srgbClr val="F9F7F7"/>
                </a:solidFill>
                <a:latin typeface="Calibri"/>
                <a:cs typeface="Calibri"/>
              </a:rPr>
              <a:t>US</a:t>
            </a:r>
            <a:r>
              <a:rPr lang="en-PH" sz="1500" i="1" spc="-2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60">
                <a:solidFill>
                  <a:srgbClr val="F9F7F7"/>
                </a:solidFill>
                <a:latin typeface="Calibri"/>
                <a:cs typeface="Calibri"/>
              </a:rPr>
              <a:t>PayScale</a:t>
            </a:r>
            <a:r>
              <a:rPr lang="en-PH" sz="1200" i="1" spc="-95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40">
                <a:solidFill>
                  <a:srgbClr val="F9F7F7"/>
                </a:solidFill>
                <a:latin typeface="Calibri"/>
                <a:cs typeface="Calibri"/>
              </a:rPr>
              <a:t>Salary</a:t>
            </a:r>
            <a:r>
              <a:rPr lang="en-PH" sz="1200" i="1" spc="-9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50">
                <a:solidFill>
                  <a:srgbClr val="F9F7F7"/>
                </a:solidFill>
                <a:latin typeface="Calibri"/>
                <a:cs typeface="Calibri"/>
              </a:rPr>
              <a:t>Report</a:t>
            </a:r>
            <a:r>
              <a:rPr lang="en-PH" sz="1200" i="1" spc="-90">
                <a:solidFill>
                  <a:srgbClr val="F9F7F7"/>
                </a:solidFill>
                <a:latin typeface="Calibri"/>
                <a:cs typeface="Calibri"/>
              </a:rPr>
              <a:t> </a:t>
            </a:r>
            <a:r>
              <a:rPr lang="en-PH" sz="1200" i="1" spc="-20">
                <a:solidFill>
                  <a:srgbClr val="F9F7F7"/>
                </a:solidFill>
                <a:latin typeface="Calibri"/>
                <a:cs typeface="Calibri"/>
              </a:rPr>
              <a:t>2021</a:t>
            </a:r>
            <a:endParaRPr lang="en-PH" sz="1200" i="1">
              <a:latin typeface="Calibri"/>
              <a:cs typeface="Calibri"/>
            </a:endParaRPr>
          </a:p>
        </p:txBody>
      </p:sp>
      <p:sp>
        <p:nvSpPr>
          <p:cNvPr id="21" name="object 29">
            <a:extLst>
              <a:ext uri="{FF2B5EF4-FFF2-40B4-BE49-F238E27FC236}">
                <a16:creationId xmlns:a16="http://schemas.microsoft.com/office/drawing/2014/main" id="{5B2EED6C-4DAF-C0FE-728F-6838DFAB2F3C}"/>
              </a:ext>
            </a:extLst>
          </p:cNvPr>
          <p:cNvSpPr txBox="1"/>
          <p:nvPr/>
        </p:nvSpPr>
        <p:spPr>
          <a:xfrm>
            <a:off x="4096858" y="5192407"/>
            <a:ext cx="3769684" cy="10157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570"/>
              </a:spcBef>
            </a:pPr>
            <a:r>
              <a:rPr lang="en-PH" sz="1500" b="1">
                <a:solidFill>
                  <a:srgbClr val="DF5E3A"/>
                </a:solidFill>
                <a:latin typeface="Calibri"/>
                <a:cs typeface="Calibri"/>
              </a:rPr>
              <a:t>MECHANICAL ENGINEERING</a:t>
            </a:r>
            <a:endParaRPr lang="en-PH" sz="1500">
              <a:solidFill>
                <a:srgbClr val="DF5E3A"/>
              </a:solidFill>
              <a:latin typeface="Calibri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DF5E3A"/>
                </a:solidFill>
                <a:latin typeface="Calibri"/>
                <a:cs typeface="Calibri"/>
              </a:rPr>
              <a:t>ELECTRICAL AND COMPUTER ENGINEERING</a:t>
            </a:r>
          </a:p>
          <a:p>
            <a:pPr marR="5080">
              <a:lnSpc>
                <a:spcPct val="150000"/>
              </a:lnSpc>
              <a:spcBef>
                <a:spcPts val="10"/>
              </a:spcBef>
            </a:pPr>
            <a:r>
              <a:rPr lang="en-PH" sz="1500" b="1">
                <a:solidFill>
                  <a:srgbClr val="DF5E3A"/>
                </a:solidFill>
                <a:latin typeface="Calibri"/>
                <a:cs typeface="Calibri"/>
              </a:rPr>
              <a:t>COMPUTER SCIENCE</a:t>
            </a:r>
            <a:endParaRPr lang="en-PH" sz="1500">
              <a:solidFill>
                <a:srgbClr val="DF5E3A"/>
              </a:solidFill>
              <a:latin typeface="Calibri"/>
              <a:cs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0751FE-93EE-66B7-0A83-D7FD800A15B5}"/>
              </a:ext>
            </a:extLst>
          </p:cNvPr>
          <p:cNvSpPr/>
          <p:nvPr/>
        </p:nvSpPr>
        <p:spPr>
          <a:xfrm>
            <a:off x="5994400" y="4318000"/>
            <a:ext cx="2857500" cy="508000"/>
          </a:xfrm>
          <a:prstGeom prst="roundRect">
            <a:avLst>
              <a:gd name="adj" fmla="val 297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ACB72FB6-CD4C-3B86-DF8F-31C0AC2681AF}"/>
              </a:ext>
            </a:extLst>
          </p:cNvPr>
          <p:cNvSpPr txBox="1">
            <a:spLocks/>
          </p:cNvSpPr>
          <p:nvPr/>
        </p:nvSpPr>
        <p:spPr>
          <a:xfrm>
            <a:off x="6290072" y="4416456"/>
            <a:ext cx="2218928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n-PH" sz="1800" b="1" dirty="0">
                <a:solidFill>
                  <a:srgbClr val="DF5E3A"/>
                </a:solidFill>
                <a:latin typeface="Neo Sans Pro" panose="020B0504030504040204" pitchFamily="34" charset="0"/>
              </a:rPr>
              <a:t>TOP PROGRAMS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2F5AB-94F0-F6D7-2D8C-B201F5ED7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236" y="5320526"/>
            <a:ext cx="171450" cy="171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B41660-E9E2-D31A-2C3F-9A8EAC698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423" y="5661248"/>
            <a:ext cx="171450" cy="171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3E2BB9-B244-80B8-A626-F7A6DE6A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747" y="6002548"/>
            <a:ext cx="171450" cy="17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98A5A-9A2B-9633-2D05-E4E3BCE9F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412" y="5320526"/>
            <a:ext cx="171450" cy="17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95D87-5A60-0D4A-72BD-0D8E03009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599" y="5661248"/>
            <a:ext cx="171450" cy="171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CBFD6-8856-D75F-3A34-F47EF1741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923" y="6002548"/>
            <a:ext cx="17145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B37F37E3-51A5-37AA-BBE9-36DB598B317D}"/>
              </a:ext>
            </a:extLst>
          </p:cNvPr>
          <p:cNvSpPr txBox="1"/>
          <p:nvPr/>
        </p:nvSpPr>
        <p:spPr>
          <a:xfrm>
            <a:off x="9481831" y="842799"/>
            <a:ext cx="3752850" cy="1208022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spcBef>
                <a:spcPts val="1019"/>
              </a:spcBef>
            </a:pPr>
            <a:r>
              <a:rPr sz="2500" b="1" dirty="0">
                <a:solidFill>
                  <a:srgbClr val="FFFDFD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U.S. News &amp;</a:t>
            </a:r>
            <a:endParaRPr lang="en-US" sz="2500" b="1" dirty="0">
              <a:solidFill>
                <a:srgbClr val="FFFDFD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sz="2500" b="1" dirty="0">
                <a:solidFill>
                  <a:srgbClr val="FFFDFD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World Report</a:t>
            </a:r>
            <a:endParaRPr sz="2500" b="1" dirty="0"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L="29845">
              <a:tabLst>
                <a:tab pos="1363345" algn="l"/>
              </a:tabLst>
            </a:pPr>
            <a:r>
              <a:rPr lang="en-US" sz="2000" b="1" spc="200" dirty="0">
                <a:solidFill>
                  <a:srgbClr val="FFFDFD"/>
                </a:solidFill>
                <a:latin typeface="Calibri"/>
                <a:cs typeface="Calibri"/>
              </a:rPr>
              <a:t>2023 RANKINGS</a:t>
            </a:r>
            <a:endParaRPr lang="en-US" sz="2000" spc="200" dirty="0">
              <a:latin typeface="Calibri"/>
              <a:cs typeface="Calibri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60D7A5A8-6675-BB70-BE59-49650E2623D0}"/>
              </a:ext>
            </a:extLst>
          </p:cNvPr>
          <p:cNvSpPr txBox="1"/>
          <p:nvPr/>
        </p:nvSpPr>
        <p:spPr>
          <a:xfrm>
            <a:off x="6686268" y="852267"/>
            <a:ext cx="1859901" cy="9541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#59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PH" sz="1400" dirty="0">
                <a:solidFill>
                  <a:schemeClr val="bg1"/>
                </a:solidFill>
                <a:latin typeface="Calibri"/>
                <a:cs typeface="Calibri"/>
              </a:rPr>
              <a:t>MOST INNOVATIVE SCHOOL IN THE US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320AAF8-63AA-63EE-63C5-1E818A10FFB4}"/>
              </a:ext>
            </a:extLst>
          </p:cNvPr>
          <p:cNvSpPr txBox="1"/>
          <p:nvPr/>
        </p:nvSpPr>
        <p:spPr>
          <a:xfrm>
            <a:off x="6665759" y="2911515"/>
            <a:ext cx="1962602" cy="95410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#54</a:t>
            </a:r>
          </a:p>
          <a:p>
            <a:pPr marR="5080"/>
            <a:r>
              <a:rPr lang="en-PH" sz="1400" spc="-45" dirty="0">
                <a:solidFill>
                  <a:schemeClr val="bg1"/>
                </a:solidFill>
                <a:latin typeface="Calibri"/>
                <a:cs typeface="Calibri"/>
              </a:rPr>
              <a:t>INDUSTRIAL</a:t>
            </a:r>
            <a:r>
              <a:rPr lang="en-PH" sz="1400" spc="-8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PH" sz="1400" spc="-45" dirty="0">
                <a:solidFill>
                  <a:schemeClr val="bg1"/>
                </a:solidFill>
                <a:latin typeface="Calibri"/>
                <a:cs typeface="Calibri"/>
              </a:rPr>
              <a:t>ENGINEERING</a:t>
            </a:r>
          </a:p>
          <a:p>
            <a:pPr marR="5080"/>
            <a:r>
              <a:rPr lang="en-PH" sz="1400" spc="-10" dirty="0">
                <a:solidFill>
                  <a:schemeClr val="bg1"/>
                </a:solidFill>
                <a:latin typeface="Calibri"/>
                <a:cs typeface="Calibri"/>
              </a:rPr>
              <a:t>PROGRAM</a:t>
            </a:r>
            <a:endParaRPr lang="en-PH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6B58706E-91B1-D5DD-CA5E-5FEC6D519683}"/>
              </a:ext>
            </a:extLst>
          </p:cNvPr>
          <p:cNvSpPr txBox="1"/>
          <p:nvPr/>
        </p:nvSpPr>
        <p:spPr>
          <a:xfrm>
            <a:off x="6629151" y="4935916"/>
            <a:ext cx="1896084" cy="9559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36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L="25400" marR="5080">
              <a:lnSpc>
                <a:spcPct val="75100"/>
              </a:lnSpc>
              <a:spcBef>
                <a:spcPts val="445"/>
              </a:spcBef>
            </a:pPr>
            <a:r>
              <a:rPr lang="en-PH" sz="1400" spc="-35" dirty="0">
                <a:solidFill>
                  <a:schemeClr val="bg1"/>
                </a:solidFill>
                <a:latin typeface="Calibri"/>
                <a:cs typeface="Calibri"/>
              </a:rPr>
              <a:t>CIVIL</a:t>
            </a:r>
            <a:r>
              <a:rPr lang="en-PH" sz="1400" spc="-10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PH" sz="1400" spc="-45" dirty="0">
                <a:solidFill>
                  <a:schemeClr val="bg1"/>
                </a:solidFill>
                <a:latin typeface="Calibri"/>
                <a:cs typeface="Calibri"/>
              </a:rPr>
              <a:t>ENGINEERING</a:t>
            </a:r>
          </a:p>
          <a:p>
            <a:pPr marL="25400" marR="5080">
              <a:lnSpc>
                <a:spcPct val="75100"/>
              </a:lnSpc>
              <a:spcBef>
                <a:spcPts val="445"/>
              </a:spcBef>
            </a:pPr>
            <a:r>
              <a:rPr lang="en-PH" sz="1400" spc="-10" dirty="0">
                <a:solidFill>
                  <a:schemeClr val="bg1"/>
                </a:solidFill>
                <a:latin typeface="Calibri"/>
                <a:cs typeface="Calibri"/>
              </a:rPr>
              <a:t>PROGRAM</a:t>
            </a:r>
            <a:endParaRPr lang="en-PH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3F549DF3-5EC8-C904-C582-47D1FE8FEC07}"/>
              </a:ext>
            </a:extLst>
          </p:cNvPr>
          <p:cNvSpPr txBox="1"/>
          <p:nvPr/>
        </p:nvSpPr>
        <p:spPr>
          <a:xfrm>
            <a:off x="9480949" y="2541905"/>
            <a:ext cx="2082867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#5</a:t>
            </a:r>
            <a:r>
              <a:rPr lang="en-US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8</a:t>
            </a:r>
            <a:endParaRPr sz="3200" b="1" dirty="0">
              <a:solidFill>
                <a:schemeClr val="bg1"/>
              </a:solidFill>
              <a:latin typeface="Neo Sans Pro" panose="020B0504030504040204" pitchFamily="34" charset="0"/>
              <a:cs typeface="Calibri" panose="020F0502020204030204" pitchFamily="34" charset="0"/>
            </a:endParaRP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Electrical/Electronic/ Communications Engineering Program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7EE8CF5A-54DD-1D31-A67D-BA7453FDE0AD}"/>
              </a:ext>
            </a:extLst>
          </p:cNvPr>
          <p:cNvSpPr txBox="1"/>
          <p:nvPr/>
        </p:nvSpPr>
        <p:spPr>
          <a:xfrm>
            <a:off x="9483199" y="4022562"/>
            <a:ext cx="2082867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#65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Science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FADE85F3-522F-5246-9ABE-D9C2B6C5A457}"/>
              </a:ext>
            </a:extLst>
          </p:cNvPr>
          <p:cNvSpPr txBox="1"/>
          <p:nvPr/>
        </p:nvSpPr>
        <p:spPr>
          <a:xfrm>
            <a:off x="9485449" y="5328202"/>
            <a:ext cx="2082867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r>
              <a:rPr lang="en-PH" sz="3200" b="1" dirty="0">
                <a:solidFill>
                  <a:schemeClr val="bg1"/>
                </a:solidFill>
                <a:latin typeface="Neo Sans Pro" panose="020B0504030504040204" pitchFamily="34" charset="0"/>
                <a:cs typeface="Calibri" panose="020F0502020204030204" pitchFamily="34" charset="0"/>
              </a:rPr>
              <a:t>#69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Engineering</a:t>
            </a:r>
          </a:p>
          <a:p>
            <a:pPr marR="5080"/>
            <a:r>
              <a:rPr lang="en-PH" sz="1400" dirty="0">
                <a:solidFill>
                  <a:srgbClr val="F9F7F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endParaRPr lang="en-P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95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1C24"/>
      </a:accent1>
      <a:accent2>
        <a:srgbClr val="243673"/>
      </a:accent2>
      <a:accent3>
        <a:srgbClr val="1371BA"/>
      </a:accent3>
      <a:accent4>
        <a:srgbClr val="00AAAD"/>
      </a:accent4>
      <a:accent5>
        <a:srgbClr val="9B3C86"/>
      </a:accent5>
      <a:accent6>
        <a:srgbClr val="575859"/>
      </a:accent6>
      <a:hlink>
        <a:srgbClr val="005D6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4179</Words>
  <Application>Microsoft Macintosh PowerPoint</Application>
  <PresentationFormat>Widescreen</PresentationFormat>
  <Paragraphs>919</Paragraphs>
  <Slides>70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Calibri</vt:lpstr>
      <vt:lpstr>Neo Sans Pro Medium</vt:lpstr>
      <vt:lpstr>Neo Sans Pro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Calinawagan</dc:creator>
  <cp:lastModifiedBy>J Calinawagan</cp:lastModifiedBy>
  <cp:revision>18</cp:revision>
  <dcterms:created xsi:type="dcterms:W3CDTF">2023-12-04T18:48:06Z</dcterms:created>
  <dcterms:modified xsi:type="dcterms:W3CDTF">2024-02-15T21:32:21Z</dcterms:modified>
</cp:coreProperties>
</file>